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0"/>
  </p:notesMasterIdLst>
  <p:sldIdLst>
    <p:sldId id="256" r:id="rId2"/>
    <p:sldId id="257" r:id="rId3"/>
    <p:sldId id="258" r:id="rId4"/>
    <p:sldId id="259" r:id="rId5"/>
    <p:sldId id="260" r:id="rId6"/>
    <p:sldId id="261" r:id="rId7"/>
    <p:sldId id="263" r:id="rId8"/>
    <p:sldId id="262" r:id="rId9"/>
    <p:sldId id="264" r:id="rId10"/>
    <p:sldId id="265" r:id="rId11"/>
    <p:sldId id="266" r:id="rId12"/>
    <p:sldId id="268" r:id="rId13"/>
    <p:sldId id="285" r:id="rId14"/>
    <p:sldId id="287" r:id="rId15"/>
    <p:sldId id="271" r:id="rId16"/>
    <p:sldId id="269" r:id="rId17"/>
    <p:sldId id="270" r:id="rId18"/>
    <p:sldId id="286" r:id="rId19"/>
    <p:sldId id="294" r:id="rId20"/>
    <p:sldId id="295" r:id="rId21"/>
    <p:sldId id="277" r:id="rId22"/>
    <p:sldId id="297" r:id="rId23"/>
    <p:sldId id="298" r:id="rId24"/>
    <p:sldId id="288" r:id="rId25"/>
    <p:sldId id="289" r:id="rId26"/>
    <p:sldId id="291" r:id="rId27"/>
    <p:sldId id="293" r:id="rId28"/>
    <p:sldId id="299" r:id="rId29"/>
  </p:sldIdLst>
  <p:sldSz cx="12192000" cy="6858000"/>
  <p:notesSz cx="6858000" cy="9144000"/>
  <p:embeddedFontLst>
    <p:embeddedFont>
      <p:font typeface="Calibri" panose="020F0502020204030204" pitchFamily="34" charset="0"/>
      <p:regular r:id="rId31"/>
      <p:bold r:id="rId32"/>
      <p:italic r:id="rId33"/>
      <p:boldItalic r:id="rId34"/>
    </p:embeddedFont>
    <p:embeddedFont>
      <p:font typeface="Noto Sans Symbols" panose="020B0604020202020204" charset="0"/>
      <p:regular r:id="rId35"/>
      <p:bold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j5YGL0DFXAcNXwsbGwIJu3hE49P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7194BB1-8000-4A3A-97F4-7C023E2E273E}">
  <a:tblStyle styleId="{17194BB1-8000-4A3A-97F4-7C023E2E273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6B91721-F93D-49F8-84B4-5DD1325A75CC}"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5B8ED8BA-CFC9-4090-9E70-8214DEF837D3}"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13AE8F-33FF-4B54-8C43-D141F76F895B}" type="doc">
      <dgm:prSet loTypeId="urn:microsoft.com/office/officeart/2005/8/layout/venn1" loCatId="relationship" qsTypeId="urn:microsoft.com/office/officeart/2005/8/quickstyle/simple1" qsCatId="simple" csTypeId="urn:microsoft.com/office/officeart/2005/8/colors/colorful2" csCatId="colorful"/>
      <dgm:spPr/>
      <dgm:t>
        <a:bodyPr/>
        <a:lstStyle/>
        <a:p>
          <a:endParaRPr lang="en-US"/>
        </a:p>
      </dgm:t>
    </dgm:pt>
    <dgm:pt modelId="{FC330D98-BC78-4DF9-8C38-8465A976DB6E}">
      <dgm:prSet/>
      <dgm:spPr/>
      <dgm:t>
        <a:bodyPr/>
        <a:lstStyle/>
        <a:p>
          <a:pPr rtl="0"/>
          <a:r>
            <a:rPr lang="en-US" b="0" i="0" smtClean="0"/>
            <a:t>Hormones' involved :</a:t>
          </a:r>
          <a:endParaRPr lang="en-US"/>
        </a:p>
      </dgm:t>
    </dgm:pt>
    <dgm:pt modelId="{A08C2938-661D-4ABE-A1B2-8164D7DF91A8}" type="parTrans" cxnId="{BFF7552C-AE2E-470F-BB65-A983A5E805E0}">
      <dgm:prSet/>
      <dgm:spPr/>
      <dgm:t>
        <a:bodyPr/>
        <a:lstStyle/>
        <a:p>
          <a:endParaRPr lang="en-US"/>
        </a:p>
      </dgm:t>
    </dgm:pt>
    <dgm:pt modelId="{0D17BBA0-F0D8-4425-B39E-43EC864E71A5}" type="sibTrans" cxnId="{BFF7552C-AE2E-470F-BB65-A983A5E805E0}">
      <dgm:prSet/>
      <dgm:spPr/>
      <dgm:t>
        <a:bodyPr/>
        <a:lstStyle/>
        <a:p>
          <a:endParaRPr lang="en-US"/>
        </a:p>
      </dgm:t>
    </dgm:pt>
    <dgm:pt modelId="{10423FB5-0446-4863-8267-93C4FB822EE8}">
      <dgm:prSet/>
      <dgm:spPr/>
      <dgm:t>
        <a:bodyPr/>
        <a:lstStyle/>
        <a:p>
          <a:pPr rtl="0"/>
          <a:r>
            <a:rPr lang="en-US" b="0" i="0" smtClean="0"/>
            <a:t>Insulin ↑</a:t>
          </a:r>
          <a:endParaRPr lang="en-US"/>
        </a:p>
      </dgm:t>
    </dgm:pt>
    <dgm:pt modelId="{2630693C-B213-4E49-A9C3-FA15BC8AC548}" type="parTrans" cxnId="{D97052B7-8DFF-4048-AD5B-C11EFC053A74}">
      <dgm:prSet/>
      <dgm:spPr/>
      <dgm:t>
        <a:bodyPr/>
        <a:lstStyle/>
        <a:p>
          <a:endParaRPr lang="en-US"/>
        </a:p>
      </dgm:t>
    </dgm:pt>
    <dgm:pt modelId="{9233E5C9-9316-41E2-882A-1846A036920A}" type="sibTrans" cxnId="{D97052B7-8DFF-4048-AD5B-C11EFC053A74}">
      <dgm:prSet/>
      <dgm:spPr/>
      <dgm:t>
        <a:bodyPr/>
        <a:lstStyle/>
        <a:p>
          <a:endParaRPr lang="en-US"/>
        </a:p>
      </dgm:t>
    </dgm:pt>
    <dgm:pt modelId="{1C6E7300-C86E-4F77-95D4-4BCCE00C2CC1}">
      <dgm:prSet/>
      <dgm:spPr/>
      <dgm:t>
        <a:bodyPr/>
        <a:lstStyle/>
        <a:p>
          <a:pPr rtl="0"/>
          <a:r>
            <a:rPr lang="en-US" b="0" i="0" smtClean="0"/>
            <a:t>Glucagon ↓</a:t>
          </a:r>
          <a:endParaRPr lang="en-US"/>
        </a:p>
      </dgm:t>
    </dgm:pt>
    <dgm:pt modelId="{03A3C4E8-BBFB-481A-9A0C-158221F71C80}" type="parTrans" cxnId="{8DE8D776-11B4-4AC6-B59F-F68A489DE0B5}">
      <dgm:prSet/>
      <dgm:spPr/>
      <dgm:t>
        <a:bodyPr/>
        <a:lstStyle/>
        <a:p>
          <a:endParaRPr lang="en-US"/>
        </a:p>
      </dgm:t>
    </dgm:pt>
    <dgm:pt modelId="{4B32DA54-345A-4C79-9CEF-6EF3CD8B11B3}" type="sibTrans" cxnId="{8DE8D776-11B4-4AC6-B59F-F68A489DE0B5}">
      <dgm:prSet/>
      <dgm:spPr/>
      <dgm:t>
        <a:bodyPr/>
        <a:lstStyle/>
        <a:p>
          <a:endParaRPr lang="en-US"/>
        </a:p>
      </dgm:t>
    </dgm:pt>
    <dgm:pt modelId="{F4840A2B-8524-4A76-A7E0-607BF1FF1CED}">
      <dgm:prSet/>
      <dgm:spPr/>
      <dgm:t>
        <a:bodyPr/>
        <a:lstStyle/>
        <a:p>
          <a:pPr rtl="0"/>
          <a:r>
            <a:rPr lang="en-US" b="0" i="0" smtClean="0"/>
            <a:t>Growth hormone↓</a:t>
          </a:r>
          <a:endParaRPr lang="en-US"/>
        </a:p>
      </dgm:t>
    </dgm:pt>
    <dgm:pt modelId="{9814476D-3D21-47DD-A51C-ED138EB2F489}" type="parTrans" cxnId="{2BE635FD-7B2D-49D3-BA0A-B71D68D07F0A}">
      <dgm:prSet/>
      <dgm:spPr/>
      <dgm:t>
        <a:bodyPr/>
        <a:lstStyle/>
        <a:p>
          <a:endParaRPr lang="en-US"/>
        </a:p>
      </dgm:t>
    </dgm:pt>
    <dgm:pt modelId="{5974E8AB-36A5-4471-8B0B-07C05C69458F}" type="sibTrans" cxnId="{2BE635FD-7B2D-49D3-BA0A-B71D68D07F0A}">
      <dgm:prSet/>
      <dgm:spPr/>
      <dgm:t>
        <a:bodyPr/>
        <a:lstStyle/>
        <a:p>
          <a:endParaRPr lang="en-US"/>
        </a:p>
      </dgm:t>
    </dgm:pt>
    <dgm:pt modelId="{A10C3D84-4FF5-4EF1-99BD-39433DEA5B85}">
      <dgm:prSet/>
      <dgm:spPr/>
      <dgm:t>
        <a:bodyPr/>
        <a:lstStyle/>
        <a:p>
          <a:pPr rtl="0"/>
          <a:r>
            <a:rPr lang="en-US" b="0" i="0" smtClean="0"/>
            <a:t>Adrenalin ↓</a:t>
          </a:r>
          <a:endParaRPr lang="en-US"/>
        </a:p>
      </dgm:t>
    </dgm:pt>
    <dgm:pt modelId="{DBF347F0-60F9-4D2B-A4A8-A736DAC1D38C}" type="parTrans" cxnId="{3C415D3F-A2DE-47BF-B5D7-96EC3238CE90}">
      <dgm:prSet/>
      <dgm:spPr/>
      <dgm:t>
        <a:bodyPr/>
        <a:lstStyle/>
        <a:p>
          <a:endParaRPr lang="en-US"/>
        </a:p>
      </dgm:t>
    </dgm:pt>
    <dgm:pt modelId="{673CE07D-39A6-40A0-ABED-5A09A64033C5}" type="sibTrans" cxnId="{3C415D3F-A2DE-47BF-B5D7-96EC3238CE90}">
      <dgm:prSet/>
      <dgm:spPr/>
      <dgm:t>
        <a:bodyPr/>
        <a:lstStyle/>
        <a:p>
          <a:endParaRPr lang="en-US"/>
        </a:p>
      </dgm:t>
    </dgm:pt>
    <dgm:pt modelId="{D3028F91-3255-46CA-A5B8-C0E1B8D541B0}">
      <dgm:prSet/>
      <dgm:spPr/>
      <dgm:t>
        <a:bodyPr/>
        <a:lstStyle/>
        <a:p>
          <a:pPr rtl="0"/>
          <a:r>
            <a:rPr lang="en-US" b="0" i="0" smtClean="0"/>
            <a:t>Cortisol↓</a:t>
          </a:r>
          <a:endParaRPr lang="en-US"/>
        </a:p>
      </dgm:t>
    </dgm:pt>
    <dgm:pt modelId="{1D4D269C-2792-48CC-BE88-2557EA645F36}" type="parTrans" cxnId="{5A9D43D3-E15C-48C9-B35C-78836C1209CE}">
      <dgm:prSet/>
      <dgm:spPr/>
      <dgm:t>
        <a:bodyPr/>
        <a:lstStyle/>
        <a:p>
          <a:endParaRPr lang="en-US"/>
        </a:p>
      </dgm:t>
    </dgm:pt>
    <dgm:pt modelId="{2F930018-92DC-4542-96AB-7B472DC82F18}" type="sibTrans" cxnId="{5A9D43D3-E15C-48C9-B35C-78836C1209CE}">
      <dgm:prSet/>
      <dgm:spPr/>
      <dgm:t>
        <a:bodyPr/>
        <a:lstStyle/>
        <a:p>
          <a:endParaRPr lang="en-US"/>
        </a:p>
      </dgm:t>
    </dgm:pt>
    <dgm:pt modelId="{3F805223-5809-420A-B4F1-32999AB09042}" type="pres">
      <dgm:prSet presAssocID="{7C13AE8F-33FF-4B54-8C43-D141F76F895B}" presName="compositeShape" presStyleCnt="0">
        <dgm:presLayoutVars>
          <dgm:chMax val="7"/>
          <dgm:dir/>
          <dgm:resizeHandles val="exact"/>
        </dgm:presLayoutVars>
      </dgm:prSet>
      <dgm:spPr/>
    </dgm:pt>
    <dgm:pt modelId="{E6C9BA13-9706-41E7-8736-DDB7A712FCED}" type="pres">
      <dgm:prSet presAssocID="{FC330D98-BC78-4DF9-8C38-8465A976DB6E}" presName="circ1" presStyleLbl="vennNode1" presStyleIdx="0" presStyleCnt="6"/>
      <dgm:spPr/>
    </dgm:pt>
    <dgm:pt modelId="{38C53109-8E1F-4617-A64F-83142070C2D5}" type="pres">
      <dgm:prSet presAssocID="{FC330D98-BC78-4DF9-8C38-8465A976DB6E}" presName="circ1Tx" presStyleLbl="revTx" presStyleIdx="0" presStyleCnt="0">
        <dgm:presLayoutVars>
          <dgm:chMax val="0"/>
          <dgm:chPref val="0"/>
          <dgm:bulletEnabled val="1"/>
        </dgm:presLayoutVars>
      </dgm:prSet>
      <dgm:spPr/>
    </dgm:pt>
    <dgm:pt modelId="{01CB06C8-2FAF-438C-97CF-38A7D16811F1}" type="pres">
      <dgm:prSet presAssocID="{10423FB5-0446-4863-8267-93C4FB822EE8}" presName="circ2" presStyleLbl="vennNode1" presStyleIdx="1" presStyleCnt="6"/>
      <dgm:spPr/>
    </dgm:pt>
    <dgm:pt modelId="{9EFC9707-F4D4-43DE-8DE1-F2C2DEB4D6E8}" type="pres">
      <dgm:prSet presAssocID="{10423FB5-0446-4863-8267-93C4FB822EE8}" presName="circ2Tx" presStyleLbl="revTx" presStyleIdx="0" presStyleCnt="0">
        <dgm:presLayoutVars>
          <dgm:chMax val="0"/>
          <dgm:chPref val="0"/>
          <dgm:bulletEnabled val="1"/>
        </dgm:presLayoutVars>
      </dgm:prSet>
      <dgm:spPr/>
    </dgm:pt>
    <dgm:pt modelId="{1754D42B-A1C9-4503-9BC8-1F32A5A500BC}" type="pres">
      <dgm:prSet presAssocID="{1C6E7300-C86E-4F77-95D4-4BCCE00C2CC1}" presName="circ3" presStyleLbl="vennNode1" presStyleIdx="2" presStyleCnt="6"/>
      <dgm:spPr/>
    </dgm:pt>
    <dgm:pt modelId="{1789E621-7D4D-454A-B71C-3F46AAED5700}" type="pres">
      <dgm:prSet presAssocID="{1C6E7300-C86E-4F77-95D4-4BCCE00C2CC1}" presName="circ3Tx" presStyleLbl="revTx" presStyleIdx="0" presStyleCnt="0">
        <dgm:presLayoutVars>
          <dgm:chMax val="0"/>
          <dgm:chPref val="0"/>
          <dgm:bulletEnabled val="1"/>
        </dgm:presLayoutVars>
      </dgm:prSet>
      <dgm:spPr/>
    </dgm:pt>
    <dgm:pt modelId="{6E081881-A04C-4B6E-9830-BD49ADC8CCED}" type="pres">
      <dgm:prSet presAssocID="{F4840A2B-8524-4A76-A7E0-607BF1FF1CED}" presName="circ4" presStyleLbl="vennNode1" presStyleIdx="3" presStyleCnt="6"/>
      <dgm:spPr/>
    </dgm:pt>
    <dgm:pt modelId="{FFD1B865-F738-4B56-B19F-4BB281DA8676}" type="pres">
      <dgm:prSet presAssocID="{F4840A2B-8524-4A76-A7E0-607BF1FF1CED}" presName="circ4Tx" presStyleLbl="revTx" presStyleIdx="0" presStyleCnt="0">
        <dgm:presLayoutVars>
          <dgm:chMax val="0"/>
          <dgm:chPref val="0"/>
          <dgm:bulletEnabled val="1"/>
        </dgm:presLayoutVars>
      </dgm:prSet>
      <dgm:spPr/>
    </dgm:pt>
    <dgm:pt modelId="{11FBB380-9851-4614-AF70-9D67672D7AEF}" type="pres">
      <dgm:prSet presAssocID="{A10C3D84-4FF5-4EF1-99BD-39433DEA5B85}" presName="circ5" presStyleLbl="vennNode1" presStyleIdx="4" presStyleCnt="6"/>
      <dgm:spPr/>
    </dgm:pt>
    <dgm:pt modelId="{B4EF2327-6A78-476A-B286-0200DFB98A99}" type="pres">
      <dgm:prSet presAssocID="{A10C3D84-4FF5-4EF1-99BD-39433DEA5B85}" presName="circ5Tx" presStyleLbl="revTx" presStyleIdx="0" presStyleCnt="0">
        <dgm:presLayoutVars>
          <dgm:chMax val="0"/>
          <dgm:chPref val="0"/>
          <dgm:bulletEnabled val="1"/>
        </dgm:presLayoutVars>
      </dgm:prSet>
      <dgm:spPr/>
    </dgm:pt>
    <dgm:pt modelId="{DB024C42-686F-4136-AA24-5DB9359DF1D1}" type="pres">
      <dgm:prSet presAssocID="{D3028F91-3255-46CA-A5B8-C0E1B8D541B0}" presName="circ6" presStyleLbl="vennNode1" presStyleIdx="5" presStyleCnt="6"/>
      <dgm:spPr/>
    </dgm:pt>
    <dgm:pt modelId="{C4AAB5CD-2E37-494C-B39A-6C771B8EB861}" type="pres">
      <dgm:prSet presAssocID="{D3028F91-3255-46CA-A5B8-C0E1B8D541B0}" presName="circ6Tx" presStyleLbl="revTx" presStyleIdx="0" presStyleCnt="0">
        <dgm:presLayoutVars>
          <dgm:chMax val="0"/>
          <dgm:chPref val="0"/>
          <dgm:bulletEnabled val="1"/>
        </dgm:presLayoutVars>
      </dgm:prSet>
      <dgm:spPr/>
    </dgm:pt>
  </dgm:ptLst>
  <dgm:cxnLst>
    <dgm:cxn modelId="{3C415D3F-A2DE-47BF-B5D7-96EC3238CE90}" srcId="{7C13AE8F-33FF-4B54-8C43-D141F76F895B}" destId="{A10C3D84-4FF5-4EF1-99BD-39433DEA5B85}" srcOrd="4" destOrd="0" parTransId="{DBF347F0-60F9-4D2B-A4A8-A736DAC1D38C}" sibTransId="{673CE07D-39A6-40A0-ABED-5A09A64033C5}"/>
    <dgm:cxn modelId="{3914921A-8228-46EB-852F-D0D3F1B4166D}" type="presOf" srcId="{1C6E7300-C86E-4F77-95D4-4BCCE00C2CC1}" destId="{1789E621-7D4D-454A-B71C-3F46AAED5700}" srcOrd="0" destOrd="0" presId="urn:microsoft.com/office/officeart/2005/8/layout/venn1"/>
    <dgm:cxn modelId="{8DE8D776-11B4-4AC6-B59F-F68A489DE0B5}" srcId="{7C13AE8F-33FF-4B54-8C43-D141F76F895B}" destId="{1C6E7300-C86E-4F77-95D4-4BCCE00C2CC1}" srcOrd="2" destOrd="0" parTransId="{03A3C4E8-BBFB-481A-9A0C-158221F71C80}" sibTransId="{4B32DA54-345A-4C79-9CEF-6EF3CD8B11B3}"/>
    <dgm:cxn modelId="{E868D5FA-CB71-4047-B574-C9632457D12B}" type="presOf" srcId="{7C13AE8F-33FF-4B54-8C43-D141F76F895B}" destId="{3F805223-5809-420A-B4F1-32999AB09042}" srcOrd="0" destOrd="0" presId="urn:microsoft.com/office/officeart/2005/8/layout/venn1"/>
    <dgm:cxn modelId="{2B78410D-2584-4A72-85A7-A154D22C898C}" type="presOf" srcId="{D3028F91-3255-46CA-A5B8-C0E1B8D541B0}" destId="{C4AAB5CD-2E37-494C-B39A-6C771B8EB861}" srcOrd="0" destOrd="0" presId="urn:microsoft.com/office/officeart/2005/8/layout/venn1"/>
    <dgm:cxn modelId="{D97052B7-8DFF-4048-AD5B-C11EFC053A74}" srcId="{7C13AE8F-33FF-4B54-8C43-D141F76F895B}" destId="{10423FB5-0446-4863-8267-93C4FB822EE8}" srcOrd="1" destOrd="0" parTransId="{2630693C-B213-4E49-A9C3-FA15BC8AC548}" sibTransId="{9233E5C9-9316-41E2-882A-1846A036920A}"/>
    <dgm:cxn modelId="{BFF7552C-AE2E-470F-BB65-A983A5E805E0}" srcId="{7C13AE8F-33FF-4B54-8C43-D141F76F895B}" destId="{FC330D98-BC78-4DF9-8C38-8465A976DB6E}" srcOrd="0" destOrd="0" parTransId="{A08C2938-661D-4ABE-A1B2-8164D7DF91A8}" sibTransId="{0D17BBA0-F0D8-4425-B39E-43EC864E71A5}"/>
    <dgm:cxn modelId="{9734939F-BE4E-475A-BCEA-64FD1FBA4903}" type="presOf" srcId="{FC330D98-BC78-4DF9-8C38-8465A976DB6E}" destId="{38C53109-8E1F-4617-A64F-83142070C2D5}" srcOrd="0" destOrd="0" presId="urn:microsoft.com/office/officeart/2005/8/layout/venn1"/>
    <dgm:cxn modelId="{5A9D43D3-E15C-48C9-B35C-78836C1209CE}" srcId="{7C13AE8F-33FF-4B54-8C43-D141F76F895B}" destId="{D3028F91-3255-46CA-A5B8-C0E1B8D541B0}" srcOrd="5" destOrd="0" parTransId="{1D4D269C-2792-48CC-BE88-2557EA645F36}" sibTransId="{2F930018-92DC-4542-96AB-7B472DC82F18}"/>
    <dgm:cxn modelId="{5C1F982B-B727-4A4C-B2AC-0F924AF1B6B8}" type="presOf" srcId="{A10C3D84-4FF5-4EF1-99BD-39433DEA5B85}" destId="{B4EF2327-6A78-476A-B286-0200DFB98A99}" srcOrd="0" destOrd="0" presId="urn:microsoft.com/office/officeart/2005/8/layout/venn1"/>
    <dgm:cxn modelId="{A3F46A38-16A9-42CB-BABD-0F0225BA78ED}" type="presOf" srcId="{F4840A2B-8524-4A76-A7E0-607BF1FF1CED}" destId="{FFD1B865-F738-4B56-B19F-4BB281DA8676}" srcOrd="0" destOrd="0" presId="urn:microsoft.com/office/officeart/2005/8/layout/venn1"/>
    <dgm:cxn modelId="{AB597FB7-6690-4BC7-8B5D-243F290CF819}" type="presOf" srcId="{10423FB5-0446-4863-8267-93C4FB822EE8}" destId="{9EFC9707-F4D4-43DE-8DE1-F2C2DEB4D6E8}" srcOrd="0" destOrd="0" presId="urn:microsoft.com/office/officeart/2005/8/layout/venn1"/>
    <dgm:cxn modelId="{2BE635FD-7B2D-49D3-BA0A-B71D68D07F0A}" srcId="{7C13AE8F-33FF-4B54-8C43-D141F76F895B}" destId="{F4840A2B-8524-4A76-A7E0-607BF1FF1CED}" srcOrd="3" destOrd="0" parTransId="{9814476D-3D21-47DD-A51C-ED138EB2F489}" sibTransId="{5974E8AB-36A5-4471-8B0B-07C05C69458F}"/>
    <dgm:cxn modelId="{58010A8F-A133-4F84-A8B3-1B6015DE877D}" type="presParOf" srcId="{3F805223-5809-420A-B4F1-32999AB09042}" destId="{E6C9BA13-9706-41E7-8736-DDB7A712FCED}" srcOrd="0" destOrd="0" presId="urn:microsoft.com/office/officeart/2005/8/layout/venn1"/>
    <dgm:cxn modelId="{AB9A0364-7F30-4588-AA04-7187347546A3}" type="presParOf" srcId="{3F805223-5809-420A-B4F1-32999AB09042}" destId="{38C53109-8E1F-4617-A64F-83142070C2D5}" srcOrd="1" destOrd="0" presId="urn:microsoft.com/office/officeart/2005/8/layout/venn1"/>
    <dgm:cxn modelId="{5973849A-8F5D-4D9F-88FF-B6E91B875E9E}" type="presParOf" srcId="{3F805223-5809-420A-B4F1-32999AB09042}" destId="{01CB06C8-2FAF-438C-97CF-38A7D16811F1}" srcOrd="2" destOrd="0" presId="urn:microsoft.com/office/officeart/2005/8/layout/venn1"/>
    <dgm:cxn modelId="{787AAA69-BEB7-43B7-A2C5-BCD3F9312488}" type="presParOf" srcId="{3F805223-5809-420A-B4F1-32999AB09042}" destId="{9EFC9707-F4D4-43DE-8DE1-F2C2DEB4D6E8}" srcOrd="3" destOrd="0" presId="urn:microsoft.com/office/officeart/2005/8/layout/venn1"/>
    <dgm:cxn modelId="{8BD2B6FD-612B-4739-A479-012FB58D8F79}" type="presParOf" srcId="{3F805223-5809-420A-B4F1-32999AB09042}" destId="{1754D42B-A1C9-4503-9BC8-1F32A5A500BC}" srcOrd="4" destOrd="0" presId="urn:microsoft.com/office/officeart/2005/8/layout/venn1"/>
    <dgm:cxn modelId="{5C0571B9-DB0B-4082-9C10-C4AB3C50D9C8}" type="presParOf" srcId="{3F805223-5809-420A-B4F1-32999AB09042}" destId="{1789E621-7D4D-454A-B71C-3F46AAED5700}" srcOrd="5" destOrd="0" presId="urn:microsoft.com/office/officeart/2005/8/layout/venn1"/>
    <dgm:cxn modelId="{BCC02968-2945-4D6C-9293-F1EA1593D444}" type="presParOf" srcId="{3F805223-5809-420A-B4F1-32999AB09042}" destId="{6E081881-A04C-4B6E-9830-BD49ADC8CCED}" srcOrd="6" destOrd="0" presId="urn:microsoft.com/office/officeart/2005/8/layout/venn1"/>
    <dgm:cxn modelId="{B68B59DF-B509-4C74-91E4-45BFB6D69905}" type="presParOf" srcId="{3F805223-5809-420A-B4F1-32999AB09042}" destId="{FFD1B865-F738-4B56-B19F-4BB281DA8676}" srcOrd="7" destOrd="0" presId="urn:microsoft.com/office/officeart/2005/8/layout/venn1"/>
    <dgm:cxn modelId="{FA7608B0-3214-4CA0-A80B-A7CD3D41DB58}" type="presParOf" srcId="{3F805223-5809-420A-B4F1-32999AB09042}" destId="{11FBB380-9851-4614-AF70-9D67672D7AEF}" srcOrd="8" destOrd="0" presId="urn:microsoft.com/office/officeart/2005/8/layout/venn1"/>
    <dgm:cxn modelId="{6C189B01-2A2B-40C5-8748-FFE3A67FAD6C}" type="presParOf" srcId="{3F805223-5809-420A-B4F1-32999AB09042}" destId="{B4EF2327-6A78-476A-B286-0200DFB98A99}" srcOrd="9" destOrd="0" presId="urn:microsoft.com/office/officeart/2005/8/layout/venn1"/>
    <dgm:cxn modelId="{7450F286-6ACE-4B57-97E6-29D623E8886A}" type="presParOf" srcId="{3F805223-5809-420A-B4F1-32999AB09042}" destId="{DB024C42-686F-4136-AA24-5DB9359DF1D1}" srcOrd="10" destOrd="0" presId="urn:microsoft.com/office/officeart/2005/8/layout/venn1"/>
    <dgm:cxn modelId="{4BFB7AEC-C448-4DE0-8BD0-CA36CB96A3E6}" type="presParOf" srcId="{3F805223-5809-420A-B4F1-32999AB09042}" destId="{C4AAB5CD-2E37-494C-B39A-6C771B8EB861}" srcOrd="11"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0853C82-121D-475A-8683-A504145E70B4}"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US"/>
        </a:p>
      </dgm:t>
    </dgm:pt>
    <dgm:pt modelId="{439BFDD2-9512-413D-9A3F-B6A4AAA3C846}">
      <dgm:prSet/>
      <dgm:spPr>
        <a:solidFill>
          <a:schemeClr val="accent2">
            <a:lumMod val="60000"/>
            <a:lumOff val="40000"/>
          </a:schemeClr>
        </a:solidFill>
      </dgm:spPr>
      <dgm:t>
        <a:bodyPr/>
        <a:lstStyle/>
        <a:p>
          <a:pPr rtl="0"/>
          <a:r>
            <a:rPr lang="en-US" b="0" i="0" dirty="0" smtClean="0">
              <a:solidFill>
                <a:schemeClr val="bg1"/>
              </a:solidFill>
            </a:rPr>
            <a:t>Sample:</a:t>
          </a:r>
          <a:endParaRPr lang="en-US" dirty="0">
            <a:solidFill>
              <a:schemeClr val="bg1"/>
            </a:solidFill>
          </a:endParaRPr>
        </a:p>
      </dgm:t>
    </dgm:pt>
    <dgm:pt modelId="{A1CA3228-FE52-4B58-876E-8BC3DEB67783}" type="parTrans" cxnId="{8CBF9D80-7619-437E-8695-A9C99E68A6DA}">
      <dgm:prSet/>
      <dgm:spPr/>
      <dgm:t>
        <a:bodyPr/>
        <a:lstStyle/>
        <a:p>
          <a:endParaRPr lang="en-US"/>
        </a:p>
      </dgm:t>
    </dgm:pt>
    <dgm:pt modelId="{A040D818-74E9-4A00-96A0-CF2FB1BB4B60}" type="sibTrans" cxnId="{8CBF9D80-7619-437E-8695-A9C99E68A6DA}">
      <dgm:prSet/>
      <dgm:spPr/>
      <dgm:t>
        <a:bodyPr/>
        <a:lstStyle/>
        <a:p>
          <a:endParaRPr lang="en-US"/>
        </a:p>
      </dgm:t>
    </dgm:pt>
    <dgm:pt modelId="{A5425FC7-229E-4270-B1D8-A03A9E65C5CC}">
      <dgm:prSet/>
      <dgm:spPr/>
      <dgm:t>
        <a:bodyPr/>
        <a:lstStyle/>
        <a:p>
          <a:pPr rtl="0"/>
          <a:r>
            <a:rPr lang="en-US" b="0" i="0" smtClean="0"/>
            <a:t>Serum (not hemolyzed)</a:t>
          </a:r>
          <a:endParaRPr lang="en-US"/>
        </a:p>
      </dgm:t>
    </dgm:pt>
    <dgm:pt modelId="{7F8B0A08-1D83-4E53-A52E-4385694A9FCC}" type="parTrans" cxnId="{7E7CCDF2-D02C-441C-A991-0306CF3EF522}">
      <dgm:prSet/>
      <dgm:spPr/>
      <dgm:t>
        <a:bodyPr/>
        <a:lstStyle/>
        <a:p>
          <a:endParaRPr lang="en-US"/>
        </a:p>
      </dgm:t>
    </dgm:pt>
    <dgm:pt modelId="{9A462861-2261-498A-A6B0-AAFF7FDE65C5}" type="sibTrans" cxnId="{7E7CCDF2-D02C-441C-A991-0306CF3EF522}">
      <dgm:prSet/>
      <dgm:spPr/>
      <dgm:t>
        <a:bodyPr/>
        <a:lstStyle/>
        <a:p>
          <a:endParaRPr lang="en-US"/>
        </a:p>
      </dgm:t>
    </dgm:pt>
    <dgm:pt modelId="{A80F54D3-E5A9-43AA-A309-875F6D9C3FE5}">
      <dgm:prSet/>
      <dgm:spPr/>
      <dgm:t>
        <a:bodyPr/>
        <a:lstStyle/>
        <a:p>
          <a:pPr rtl="0"/>
          <a:r>
            <a:rPr lang="en-US" b="0" i="0" smtClean="0"/>
            <a:t>Plasma</a:t>
          </a:r>
          <a:endParaRPr lang="en-US"/>
        </a:p>
      </dgm:t>
    </dgm:pt>
    <dgm:pt modelId="{5F691883-B38C-4AEC-8A1A-D5D6DE1C729E}" type="parTrans" cxnId="{FDB1C7C7-133A-4B9A-AC53-D533C796AB7D}">
      <dgm:prSet/>
      <dgm:spPr/>
      <dgm:t>
        <a:bodyPr/>
        <a:lstStyle/>
        <a:p>
          <a:endParaRPr lang="en-US"/>
        </a:p>
      </dgm:t>
    </dgm:pt>
    <dgm:pt modelId="{148562C9-D5D2-4BC5-AFD0-537F7EBE7D19}" type="sibTrans" cxnId="{FDB1C7C7-133A-4B9A-AC53-D533C796AB7D}">
      <dgm:prSet/>
      <dgm:spPr/>
      <dgm:t>
        <a:bodyPr/>
        <a:lstStyle/>
        <a:p>
          <a:endParaRPr lang="en-US"/>
        </a:p>
      </dgm:t>
    </dgm:pt>
    <dgm:pt modelId="{67B02506-3FD6-4BEE-8C05-082AAF6FC143}">
      <dgm:prSet/>
      <dgm:spPr/>
      <dgm:t>
        <a:bodyPr/>
        <a:lstStyle/>
        <a:p>
          <a:pPr rtl="0"/>
          <a:r>
            <a:rPr lang="en-US" b="0" i="0" smtClean="0"/>
            <a:t>Spinal fluid</a:t>
          </a:r>
          <a:endParaRPr lang="en-US"/>
        </a:p>
      </dgm:t>
    </dgm:pt>
    <dgm:pt modelId="{B81A13DC-D577-48E2-A0B8-7855A2CAB084}" type="parTrans" cxnId="{B2FE9DCE-4E17-41DC-9A9A-14DBC96BB184}">
      <dgm:prSet/>
      <dgm:spPr/>
      <dgm:t>
        <a:bodyPr/>
        <a:lstStyle/>
        <a:p>
          <a:endParaRPr lang="en-US"/>
        </a:p>
      </dgm:t>
    </dgm:pt>
    <dgm:pt modelId="{FE674C5C-F87C-4203-9D9D-1496A44A08C9}" type="sibTrans" cxnId="{B2FE9DCE-4E17-41DC-9A9A-14DBC96BB184}">
      <dgm:prSet/>
      <dgm:spPr/>
      <dgm:t>
        <a:bodyPr/>
        <a:lstStyle/>
        <a:p>
          <a:endParaRPr lang="en-US"/>
        </a:p>
      </dgm:t>
    </dgm:pt>
    <dgm:pt modelId="{2F0E3973-FC38-45FD-8937-FAF00ADC4CAC}">
      <dgm:prSet/>
      <dgm:spPr/>
      <dgm:t>
        <a:bodyPr/>
        <a:lstStyle/>
        <a:p>
          <a:pPr rtl="0"/>
          <a:r>
            <a:rPr lang="en-US" b="0" i="0" smtClean="0"/>
            <a:t>Note: Sodium fluoride ions (gray-top tubes) are often used as an anticoagulant and preservative of whole blood to prevent glycolytic enzymes, particularly if analysis is delayed.</a:t>
          </a:r>
          <a:endParaRPr lang="en-US"/>
        </a:p>
      </dgm:t>
    </dgm:pt>
    <dgm:pt modelId="{B1F54EB2-FC26-4A9B-94AA-692A7033CB4F}" type="parTrans" cxnId="{D704CDC0-08B8-4A6C-A2F2-68C3B0D5FFAC}">
      <dgm:prSet/>
      <dgm:spPr/>
      <dgm:t>
        <a:bodyPr/>
        <a:lstStyle/>
        <a:p>
          <a:endParaRPr lang="en-US"/>
        </a:p>
      </dgm:t>
    </dgm:pt>
    <dgm:pt modelId="{27EC6B94-40F8-4A4E-8EE6-56FBAE1DC365}" type="sibTrans" cxnId="{D704CDC0-08B8-4A6C-A2F2-68C3B0D5FFAC}">
      <dgm:prSet/>
      <dgm:spPr/>
      <dgm:t>
        <a:bodyPr/>
        <a:lstStyle/>
        <a:p>
          <a:endParaRPr lang="en-US"/>
        </a:p>
      </dgm:t>
    </dgm:pt>
    <dgm:pt modelId="{BE7CAC0C-BD2A-4D56-9D4B-286CBE0454C1}" type="pres">
      <dgm:prSet presAssocID="{30853C82-121D-475A-8683-A504145E70B4}" presName="linear" presStyleCnt="0">
        <dgm:presLayoutVars>
          <dgm:animLvl val="lvl"/>
          <dgm:resizeHandles val="exact"/>
        </dgm:presLayoutVars>
      </dgm:prSet>
      <dgm:spPr/>
    </dgm:pt>
    <dgm:pt modelId="{627CDDF4-A6D2-4010-8729-6D4777C6AC8C}" type="pres">
      <dgm:prSet presAssocID="{439BFDD2-9512-413D-9A3F-B6A4AAA3C846}" presName="parentText" presStyleLbl="node1" presStyleIdx="0" presStyleCnt="1">
        <dgm:presLayoutVars>
          <dgm:chMax val="0"/>
          <dgm:bulletEnabled val="1"/>
        </dgm:presLayoutVars>
      </dgm:prSet>
      <dgm:spPr/>
    </dgm:pt>
    <dgm:pt modelId="{41AC928F-073D-41A9-B996-C8D2EBE260E7}" type="pres">
      <dgm:prSet presAssocID="{439BFDD2-9512-413D-9A3F-B6A4AAA3C846}" presName="childText" presStyleLbl="revTx" presStyleIdx="0" presStyleCnt="1">
        <dgm:presLayoutVars>
          <dgm:bulletEnabled val="1"/>
        </dgm:presLayoutVars>
      </dgm:prSet>
      <dgm:spPr/>
    </dgm:pt>
  </dgm:ptLst>
  <dgm:cxnLst>
    <dgm:cxn modelId="{D704CDC0-08B8-4A6C-A2F2-68C3B0D5FFAC}" srcId="{439BFDD2-9512-413D-9A3F-B6A4AAA3C846}" destId="{2F0E3973-FC38-45FD-8937-FAF00ADC4CAC}" srcOrd="3" destOrd="0" parTransId="{B1F54EB2-FC26-4A9B-94AA-692A7033CB4F}" sibTransId="{27EC6B94-40F8-4A4E-8EE6-56FBAE1DC365}"/>
    <dgm:cxn modelId="{4B10A5E9-4673-4821-B7D4-6237F001B514}" type="presOf" srcId="{A80F54D3-E5A9-43AA-A309-875F6D9C3FE5}" destId="{41AC928F-073D-41A9-B996-C8D2EBE260E7}" srcOrd="0" destOrd="1" presId="urn:microsoft.com/office/officeart/2005/8/layout/vList2"/>
    <dgm:cxn modelId="{46CC39AD-FCC0-45B7-B058-B78C621908F7}" type="presOf" srcId="{439BFDD2-9512-413D-9A3F-B6A4AAA3C846}" destId="{627CDDF4-A6D2-4010-8729-6D4777C6AC8C}" srcOrd="0" destOrd="0" presId="urn:microsoft.com/office/officeart/2005/8/layout/vList2"/>
    <dgm:cxn modelId="{8CBF9D80-7619-437E-8695-A9C99E68A6DA}" srcId="{30853C82-121D-475A-8683-A504145E70B4}" destId="{439BFDD2-9512-413D-9A3F-B6A4AAA3C846}" srcOrd="0" destOrd="0" parTransId="{A1CA3228-FE52-4B58-876E-8BC3DEB67783}" sibTransId="{A040D818-74E9-4A00-96A0-CF2FB1BB4B60}"/>
    <dgm:cxn modelId="{FDB1C7C7-133A-4B9A-AC53-D533C796AB7D}" srcId="{439BFDD2-9512-413D-9A3F-B6A4AAA3C846}" destId="{A80F54D3-E5A9-43AA-A309-875F6D9C3FE5}" srcOrd="1" destOrd="0" parTransId="{5F691883-B38C-4AEC-8A1A-D5D6DE1C729E}" sibTransId="{148562C9-D5D2-4BC5-AFD0-537F7EBE7D19}"/>
    <dgm:cxn modelId="{59DD6C63-9627-4C5F-808E-08AF3AEC8378}" type="presOf" srcId="{30853C82-121D-475A-8683-A504145E70B4}" destId="{BE7CAC0C-BD2A-4D56-9D4B-286CBE0454C1}" srcOrd="0" destOrd="0" presId="urn:microsoft.com/office/officeart/2005/8/layout/vList2"/>
    <dgm:cxn modelId="{C71A403C-205A-4CC8-802E-EB6D1A029AD4}" type="presOf" srcId="{2F0E3973-FC38-45FD-8937-FAF00ADC4CAC}" destId="{41AC928F-073D-41A9-B996-C8D2EBE260E7}" srcOrd="0" destOrd="3" presId="urn:microsoft.com/office/officeart/2005/8/layout/vList2"/>
    <dgm:cxn modelId="{B2FE9DCE-4E17-41DC-9A9A-14DBC96BB184}" srcId="{439BFDD2-9512-413D-9A3F-B6A4AAA3C846}" destId="{67B02506-3FD6-4BEE-8C05-082AAF6FC143}" srcOrd="2" destOrd="0" parTransId="{B81A13DC-D577-48E2-A0B8-7855A2CAB084}" sibTransId="{FE674C5C-F87C-4203-9D9D-1496A44A08C9}"/>
    <dgm:cxn modelId="{7E7CCDF2-D02C-441C-A991-0306CF3EF522}" srcId="{439BFDD2-9512-413D-9A3F-B6A4AAA3C846}" destId="{A5425FC7-229E-4270-B1D8-A03A9E65C5CC}" srcOrd="0" destOrd="0" parTransId="{7F8B0A08-1D83-4E53-A52E-4385694A9FCC}" sibTransId="{9A462861-2261-498A-A6B0-AAFF7FDE65C5}"/>
    <dgm:cxn modelId="{3762DFC7-6F08-4751-A6CF-CBC1F64FC412}" type="presOf" srcId="{A5425FC7-229E-4270-B1D8-A03A9E65C5CC}" destId="{41AC928F-073D-41A9-B996-C8D2EBE260E7}" srcOrd="0" destOrd="0" presId="urn:microsoft.com/office/officeart/2005/8/layout/vList2"/>
    <dgm:cxn modelId="{27AD9FB7-B502-4E45-9F5B-6C2541586E1D}" type="presOf" srcId="{67B02506-3FD6-4BEE-8C05-082AAF6FC143}" destId="{41AC928F-073D-41A9-B996-C8D2EBE260E7}" srcOrd="0" destOrd="2" presId="urn:microsoft.com/office/officeart/2005/8/layout/vList2"/>
    <dgm:cxn modelId="{D51C5C67-4D67-40DC-BF23-F04A51C4A6FD}" type="presParOf" srcId="{BE7CAC0C-BD2A-4D56-9D4B-286CBE0454C1}" destId="{627CDDF4-A6D2-4010-8729-6D4777C6AC8C}" srcOrd="0" destOrd="0" presId="urn:microsoft.com/office/officeart/2005/8/layout/vList2"/>
    <dgm:cxn modelId="{ACBB03B9-2A46-405A-9477-F36CAD3C195C}" type="presParOf" srcId="{BE7CAC0C-BD2A-4D56-9D4B-286CBE0454C1}" destId="{41AC928F-073D-41A9-B996-C8D2EBE260E7}"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18842D8-75A8-46C4-A963-DA59F167587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3124EB2-AE85-48DA-8186-96D99A097B76}">
      <dgm:prSet/>
      <dgm:spPr>
        <a:solidFill>
          <a:schemeClr val="accent2">
            <a:lumMod val="60000"/>
            <a:lumOff val="40000"/>
          </a:schemeClr>
        </a:solidFill>
      </dgm:spPr>
      <dgm:t>
        <a:bodyPr/>
        <a:lstStyle/>
        <a:p>
          <a:pPr rtl="0"/>
          <a:r>
            <a:rPr lang="en-US" b="0" i="0" smtClean="0"/>
            <a:t>Interfering factors:</a:t>
          </a:r>
          <a:endParaRPr lang="en-US"/>
        </a:p>
      </dgm:t>
    </dgm:pt>
    <dgm:pt modelId="{11E6A1FF-37B9-48A0-A502-FA91ADA4E369}" type="parTrans" cxnId="{13050D75-B397-4C5A-9D4A-9EBC03ED6447}">
      <dgm:prSet/>
      <dgm:spPr/>
      <dgm:t>
        <a:bodyPr/>
        <a:lstStyle/>
        <a:p>
          <a:endParaRPr lang="en-US"/>
        </a:p>
      </dgm:t>
    </dgm:pt>
    <dgm:pt modelId="{C9648FE2-9AB4-4EA1-8289-9AA83114BA21}" type="sibTrans" cxnId="{13050D75-B397-4C5A-9D4A-9EBC03ED6447}">
      <dgm:prSet/>
      <dgm:spPr/>
      <dgm:t>
        <a:bodyPr/>
        <a:lstStyle/>
        <a:p>
          <a:endParaRPr lang="en-US"/>
        </a:p>
      </dgm:t>
    </dgm:pt>
    <dgm:pt modelId="{B3836777-9279-44B4-8E29-12A538BE21DB}">
      <dgm:prSet/>
      <dgm:spPr/>
      <dgm:t>
        <a:bodyPr/>
        <a:lstStyle/>
        <a:p>
          <a:pPr rtl="0"/>
          <a:r>
            <a:rPr lang="en-US" b="0" i="0" smtClean="0"/>
            <a:t>Stress </a:t>
          </a:r>
          <a:endParaRPr lang="en-US"/>
        </a:p>
      </dgm:t>
    </dgm:pt>
    <dgm:pt modelId="{2CBB7FEE-0131-418D-A28F-FD73772FAA18}" type="parTrans" cxnId="{AFF3F30E-8E76-4B91-8551-C43508C19343}">
      <dgm:prSet/>
      <dgm:spPr/>
      <dgm:t>
        <a:bodyPr/>
        <a:lstStyle/>
        <a:p>
          <a:endParaRPr lang="en-US"/>
        </a:p>
      </dgm:t>
    </dgm:pt>
    <dgm:pt modelId="{E527824B-9FEC-4DFB-B91D-BABF1699BF5E}" type="sibTrans" cxnId="{AFF3F30E-8E76-4B91-8551-C43508C19343}">
      <dgm:prSet/>
      <dgm:spPr/>
      <dgm:t>
        <a:bodyPr/>
        <a:lstStyle/>
        <a:p>
          <a:endParaRPr lang="en-US"/>
        </a:p>
      </dgm:t>
    </dgm:pt>
    <dgm:pt modelId="{B6B7414C-5804-4EE2-B972-E0E42D9E6ED2}">
      <dgm:prSet/>
      <dgm:spPr/>
      <dgm:t>
        <a:bodyPr/>
        <a:lstStyle/>
        <a:p>
          <a:pPr rtl="0"/>
          <a:r>
            <a:rPr lang="en-US" b="0" i="0" smtClean="0"/>
            <a:t>Smoking</a:t>
          </a:r>
          <a:endParaRPr lang="en-US"/>
        </a:p>
      </dgm:t>
    </dgm:pt>
    <dgm:pt modelId="{253C0870-28CA-407F-83FB-FF4CCF28EB87}" type="parTrans" cxnId="{B843A9AB-6AA0-4E4C-B5A8-1BF4679B6896}">
      <dgm:prSet/>
      <dgm:spPr/>
      <dgm:t>
        <a:bodyPr/>
        <a:lstStyle/>
        <a:p>
          <a:endParaRPr lang="en-US"/>
        </a:p>
      </dgm:t>
    </dgm:pt>
    <dgm:pt modelId="{7AA53C0A-84EB-40F8-A1C4-956C01DE3D39}" type="sibTrans" cxnId="{B843A9AB-6AA0-4E4C-B5A8-1BF4679B6896}">
      <dgm:prSet/>
      <dgm:spPr/>
      <dgm:t>
        <a:bodyPr/>
        <a:lstStyle/>
        <a:p>
          <a:endParaRPr lang="en-US"/>
        </a:p>
      </dgm:t>
    </dgm:pt>
    <dgm:pt modelId="{0D4A4F62-1E60-48EF-A842-187FAC48A290}">
      <dgm:prSet/>
      <dgm:spPr/>
      <dgm:t>
        <a:bodyPr/>
        <a:lstStyle/>
        <a:p>
          <a:pPr rtl="0"/>
          <a:r>
            <a:rPr lang="en-US" b="0" i="0" smtClean="0"/>
            <a:t>Alcohol</a:t>
          </a:r>
          <a:endParaRPr lang="en-US"/>
        </a:p>
      </dgm:t>
    </dgm:pt>
    <dgm:pt modelId="{9D9C53B8-0C1F-48D0-996B-CE8F5887493D}" type="parTrans" cxnId="{C4D48771-0FD4-44B9-8804-B1A89C467135}">
      <dgm:prSet/>
      <dgm:spPr/>
      <dgm:t>
        <a:bodyPr/>
        <a:lstStyle/>
        <a:p>
          <a:endParaRPr lang="en-US"/>
        </a:p>
      </dgm:t>
    </dgm:pt>
    <dgm:pt modelId="{6C3A47CE-D57C-4CF5-96C0-1B5380C21AC1}" type="sibTrans" cxnId="{C4D48771-0FD4-44B9-8804-B1A89C467135}">
      <dgm:prSet/>
      <dgm:spPr/>
      <dgm:t>
        <a:bodyPr/>
        <a:lstStyle/>
        <a:p>
          <a:endParaRPr lang="en-US"/>
        </a:p>
      </dgm:t>
    </dgm:pt>
    <dgm:pt modelId="{F94C66CD-A705-4938-BB62-E187C3DCDDAE}">
      <dgm:prSet/>
      <dgm:spPr/>
      <dgm:t>
        <a:bodyPr/>
        <a:lstStyle/>
        <a:p>
          <a:pPr rtl="0"/>
          <a:r>
            <a:rPr lang="en-US" b="0" i="0" smtClean="0"/>
            <a:t>Medication e.g.: diuretics, anticonvulsants, oral contraceptives, and corticosteroids.</a:t>
          </a:r>
          <a:endParaRPr lang="en-US"/>
        </a:p>
      </dgm:t>
    </dgm:pt>
    <dgm:pt modelId="{8542E1C6-BEC8-4396-BBC5-0525F8519201}" type="parTrans" cxnId="{A378F739-7C6D-4950-AE40-F6F3D809EE8F}">
      <dgm:prSet/>
      <dgm:spPr/>
      <dgm:t>
        <a:bodyPr/>
        <a:lstStyle/>
        <a:p>
          <a:endParaRPr lang="en-US"/>
        </a:p>
      </dgm:t>
    </dgm:pt>
    <dgm:pt modelId="{3B9CBEE5-5C16-4B04-9EE7-DFD780FE914C}" type="sibTrans" cxnId="{A378F739-7C6D-4950-AE40-F6F3D809EE8F}">
      <dgm:prSet/>
      <dgm:spPr/>
      <dgm:t>
        <a:bodyPr/>
        <a:lstStyle/>
        <a:p>
          <a:endParaRPr lang="en-US"/>
        </a:p>
      </dgm:t>
    </dgm:pt>
    <dgm:pt modelId="{6CCF55B3-7655-44ED-BC6A-65852DE7081D}">
      <dgm:prSet/>
      <dgm:spPr/>
      <dgm:t>
        <a:bodyPr/>
        <a:lstStyle/>
        <a:p>
          <a:pPr rtl="0"/>
          <a:r>
            <a:rPr lang="en-US" b="0" i="0" smtClean="0"/>
            <a:t>Exercise.</a:t>
          </a:r>
          <a:endParaRPr lang="en-US"/>
        </a:p>
      </dgm:t>
    </dgm:pt>
    <dgm:pt modelId="{85B27146-E4B7-4397-AF5A-55B5743840A1}" type="parTrans" cxnId="{A2CD4D14-4866-4E1B-A8FD-98D13ADE36B3}">
      <dgm:prSet/>
      <dgm:spPr/>
      <dgm:t>
        <a:bodyPr/>
        <a:lstStyle/>
        <a:p>
          <a:endParaRPr lang="en-US"/>
        </a:p>
      </dgm:t>
    </dgm:pt>
    <dgm:pt modelId="{7E8FE365-8792-443F-B601-E280D1718522}" type="sibTrans" cxnId="{A2CD4D14-4866-4E1B-A8FD-98D13ADE36B3}">
      <dgm:prSet/>
      <dgm:spPr/>
      <dgm:t>
        <a:bodyPr/>
        <a:lstStyle/>
        <a:p>
          <a:endParaRPr lang="en-US"/>
        </a:p>
      </dgm:t>
    </dgm:pt>
    <dgm:pt modelId="{9BD154E2-E107-4280-AAC3-A971456E477E}" type="pres">
      <dgm:prSet presAssocID="{418842D8-75A8-46C4-A963-DA59F167587A}" presName="linear" presStyleCnt="0">
        <dgm:presLayoutVars>
          <dgm:animLvl val="lvl"/>
          <dgm:resizeHandles val="exact"/>
        </dgm:presLayoutVars>
      </dgm:prSet>
      <dgm:spPr/>
    </dgm:pt>
    <dgm:pt modelId="{CDCFAC9C-DDDC-423F-B47F-DD537134DA45}" type="pres">
      <dgm:prSet presAssocID="{E3124EB2-AE85-48DA-8186-96D99A097B76}" presName="parentText" presStyleLbl="node1" presStyleIdx="0" presStyleCnt="1">
        <dgm:presLayoutVars>
          <dgm:chMax val="0"/>
          <dgm:bulletEnabled val="1"/>
        </dgm:presLayoutVars>
      </dgm:prSet>
      <dgm:spPr/>
    </dgm:pt>
    <dgm:pt modelId="{A52CEA83-3942-4203-8162-3CCA8CCC648D}" type="pres">
      <dgm:prSet presAssocID="{E3124EB2-AE85-48DA-8186-96D99A097B76}" presName="childText" presStyleLbl="revTx" presStyleIdx="0" presStyleCnt="1">
        <dgm:presLayoutVars>
          <dgm:bulletEnabled val="1"/>
        </dgm:presLayoutVars>
      </dgm:prSet>
      <dgm:spPr/>
    </dgm:pt>
  </dgm:ptLst>
  <dgm:cxnLst>
    <dgm:cxn modelId="{65791BC2-3B79-407F-90D5-BC20C32B7F05}" type="presOf" srcId="{B3836777-9279-44B4-8E29-12A538BE21DB}" destId="{A52CEA83-3942-4203-8162-3CCA8CCC648D}" srcOrd="0" destOrd="0" presId="urn:microsoft.com/office/officeart/2005/8/layout/vList2"/>
    <dgm:cxn modelId="{13050D75-B397-4C5A-9D4A-9EBC03ED6447}" srcId="{418842D8-75A8-46C4-A963-DA59F167587A}" destId="{E3124EB2-AE85-48DA-8186-96D99A097B76}" srcOrd="0" destOrd="0" parTransId="{11E6A1FF-37B9-48A0-A502-FA91ADA4E369}" sibTransId="{C9648FE2-9AB4-4EA1-8289-9AA83114BA21}"/>
    <dgm:cxn modelId="{2E1BE8D1-C7EF-473B-BF3D-8099548EB19B}" type="presOf" srcId="{418842D8-75A8-46C4-A963-DA59F167587A}" destId="{9BD154E2-E107-4280-AAC3-A971456E477E}" srcOrd="0" destOrd="0" presId="urn:microsoft.com/office/officeart/2005/8/layout/vList2"/>
    <dgm:cxn modelId="{A378F739-7C6D-4950-AE40-F6F3D809EE8F}" srcId="{E3124EB2-AE85-48DA-8186-96D99A097B76}" destId="{F94C66CD-A705-4938-BB62-E187C3DCDDAE}" srcOrd="3" destOrd="0" parTransId="{8542E1C6-BEC8-4396-BBC5-0525F8519201}" sibTransId="{3B9CBEE5-5C16-4B04-9EE7-DFD780FE914C}"/>
    <dgm:cxn modelId="{40CFE182-9F1E-4440-AFF6-BCCF00C9B8AD}" type="presOf" srcId="{B6B7414C-5804-4EE2-B972-E0E42D9E6ED2}" destId="{A52CEA83-3942-4203-8162-3CCA8CCC648D}" srcOrd="0" destOrd="1" presId="urn:microsoft.com/office/officeart/2005/8/layout/vList2"/>
    <dgm:cxn modelId="{B843A9AB-6AA0-4E4C-B5A8-1BF4679B6896}" srcId="{E3124EB2-AE85-48DA-8186-96D99A097B76}" destId="{B6B7414C-5804-4EE2-B972-E0E42D9E6ED2}" srcOrd="1" destOrd="0" parTransId="{253C0870-28CA-407F-83FB-FF4CCF28EB87}" sibTransId="{7AA53C0A-84EB-40F8-A1C4-956C01DE3D39}"/>
    <dgm:cxn modelId="{C4D48771-0FD4-44B9-8804-B1A89C467135}" srcId="{E3124EB2-AE85-48DA-8186-96D99A097B76}" destId="{0D4A4F62-1E60-48EF-A842-187FAC48A290}" srcOrd="2" destOrd="0" parTransId="{9D9C53B8-0C1F-48D0-996B-CE8F5887493D}" sibTransId="{6C3A47CE-D57C-4CF5-96C0-1B5380C21AC1}"/>
    <dgm:cxn modelId="{57BB4112-3041-4F84-9E8C-DE7E4109C25B}" type="presOf" srcId="{6CCF55B3-7655-44ED-BC6A-65852DE7081D}" destId="{A52CEA83-3942-4203-8162-3CCA8CCC648D}" srcOrd="0" destOrd="4" presId="urn:microsoft.com/office/officeart/2005/8/layout/vList2"/>
    <dgm:cxn modelId="{A8C9234A-5C14-47FD-9CCB-1318B6BE0D85}" type="presOf" srcId="{0D4A4F62-1E60-48EF-A842-187FAC48A290}" destId="{A52CEA83-3942-4203-8162-3CCA8CCC648D}" srcOrd="0" destOrd="2" presId="urn:microsoft.com/office/officeart/2005/8/layout/vList2"/>
    <dgm:cxn modelId="{AFF3F30E-8E76-4B91-8551-C43508C19343}" srcId="{E3124EB2-AE85-48DA-8186-96D99A097B76}" destId="{B3836777-9279-44B4-8E29-12A538BE21DB}" srcOrd="0" destOrd="0" parTransId="{2CBB7FEE-0131-418D-A28F-FD73772FAA18}" sibTransId="{E527824B-9FEC-4DFB-B91D-BABF1699BF5E}"/>
    <dgm:cxn modelId="{A2CD4D14-4866-4E1B-A8FD-98D13ADE36B3}" srcId="{E3124EB2-AE85-48DA-8186-96D99A097B76}" destId="{6CCF55B3-7655-44ED-BC6A-65852DE7081D}" srcOrd="4" destOrd="0" parTransId="{85B27146-E4B7-4397-AF5A-55B5743840A1}" sibTransId="{7E8FE365-8792-443F-B601-E280D1718522}"/>
    <dgm:cxn modelId="{C803F221-0181-4058-B67E-C8C3EE9A279E}" type="presOf" srcId="{F94C66CD-A705-4938-BB62-E187C3DCDDAE}" destId="{A52CEA83-3942-4203-8162-3CCA8CCC648D}" srcOrd="0" destOrd="3" presId="urn:microsoft.com/office/officeart/2005/8/layout/vList2"/>
    <dgm:cxn modelId="{A70C52A2-F13D-42E5-AED0-87AD4E3B3246}" type="presOf" srcId="{E3124EB2-AE85-48DA-8186-96D99A097B76}" destId="{CDCFAC9C-DDDC-423F-B47F-DD537134DA45}" srcOrd="0" destOrd="0" presId="urn:microsoft.com/office/officeart/2005/8/layout/vList2"/>
    <dgm:cxn modelId="{140AAD4F-7AE5-4966-BF8C-15F3F9EAD864}" type="presParOf" srcId="{9BD154E2-E107-4280-AAC3-A971456E477E}" destId="{CDCFAC9C-DDDC-423F-B47F-DD537134DA45}" srcOrd="0" destOrd="0" presId="urn:microsoft.com/office/officeart/2005/8/layout/vList2"/>
    <dgm:cxn modelId="{A620EC5D-95FA-400B-9BFF-ED2FF2387144}" type="presParOf" srcId="{9BD154E2-E107-4280-AAC3-A971456E477E}" destId="{A52CEA83-3942-4203-8162-3CCA8CCC648D}"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928357-C71B-49C0-9D27-DA6F800F71F5}"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US"/>
        </a:p>
      </dgm:t>
    </dgm:pt>
    <dgm:pt modelId="{3452C817-79FB-4E92-848D-B48F81190058}">
      <dgm:prSet/>
      <dgm:spPr/>
      <dgm:t>
        <a:bodyPr/>
        <a:lstStyle/>
        <a:p>
          <a:pPr rtl="0"/>
          <a:r>
            <a:rPr lang="en-US" b="0" i="0" smtClean="0"/>
            <a:t>hyperglycemia during the second or third trimester</a:t>
          </a:r>
          <a:endParaRPr lang="en-US"/>
        </a:p>
      </dgm:t>
    </dgm:pt>
    <dgm:pt modelId="{F36069E9-F618-4C26-96AD-6A29EE08D04C}" type="parTrans" cxnId="{B1D22B97-C279-4D7C-B094-95EB5D3BD157}">
      <dgm:prSet/>
      <dgm:spPr/>
      <dgm:t>
        <a:bodyPr/>
        <a:lstStyle/>
        <a:p>
          <a:endParaRPr lang="en-US"/>
        </a:p>
      </dgm:t>
    </dgm:pt>
    <dgm:pt modelId="{9D0AD15F-C1E9-43E0-8941-F529D81C3B3C}" type="sibTrans" cxnId="{B1D22B97-C279-4D7C-B094-95EB5D3BD157}">
      <dgm:prSet/>
      <dgm:spPr/>
      <dgm:t>
        <a:bodyPr/>
        <a:lstStyle/>
        <a:p>
          <a:endParaRPr lang="en-US"/>
        </a:p>
      </dgm:t>
    </dgm:pt>
    <dgm:pt modelId="{0B014490-311B-4758-A77A-09A047DA6DFC}">
      <dgm:prSet/>
      <dgm:spPr/>
      <dgm:t>
        <a:bodyPr/>
        <a:lstStyle/>
        <a:p>
          <a:pPr rtl="0"/>
          <a:r>
            <a:rPr lang="en-US" b="0" i="0" dirty="0" smtClean="0"/>
            <a:t>All pregnant women should be screened for GDM  between 24-28 weeks of gestation (</a:t>
          </a:r>
          <a:r>
            <a:rPr lang="en-US" b="0" i="0" dirty="0" err="1" smtClean="0">
              <a:solidFill>
                <a:srgbClr val="C00000"/>
              </a:solidFill>
            </a:rPr>
            <a:t>o'sullivan</a:t>
          </a:r>
          <a:r>
            <a:rPr lang="en-US" b="0" i="0" dirty="0" smtClean="0">
              <a:solidFill>
                <a:srgbClr val="C00000"/>
              </a:solidFill>
            </a:rPr>
            <a:t> screening test</a:t>
          </a:r>
          <a:r>
            <a:rPr lang="en-US" b="0" i="0" dirty="0" smtClean="0"/>
            <a:t>)</a:t>
          </a:r>
          <a:endParaRPr lang="en-US" dirty="0"/>
        </a:p>
      </dgm:t>
    </dgm:pt>
    <dgm:pt modelId="{CC1BA14A-D773-47C4-997E-1E565A0FC15F}" type="parTrans" cxnId="{C9F9AFE1-A0B1-4851-B019-D91117EC4424}">
      <dgm:prSet/>
      <dgm:spPr/>
      <dgm:t>
        <a:bodyPr/>
        <a:lstStyle/>
        <a:p>
          <a:endParaRPr lang="en-US"/>
        </a:p>
      </dgm:t>
    </dgm:pt>
    <dgm:pt modelId="{A4AE04DF-5094-44ED-A899-2CC2E0F032B9}" type="sibTrans" cxnId="{C9F9AFE1-A0B1-4851-B019-D91117EC4424}">
      <dgm:prSet/>
      <dgm:spPr/>
      <dgm:t>
        <a:bodyPr/>
        <a:lstStyle/>
        <a:p>
          <a:endParaRPr lang="en-US"/>
        </a:p>
      </dgm:t>
    </dgm:pt>
    <dgm:pt modelId="{1C98EAAF-F9A0-4A10-8B21-3E124C58CE42}">
      <dgm:prSet/>
      <dgm:spPr/>
      <dgm:t>
        <a:bodyPr/>
        <a:lstStyle/>
        <a:p>
          <a:pPr rtl="0"/>
          <a:r>
            <a:rPr lang="en-US" b="0" i="0" dirty="0" smtClean="0"/>
            <a:t>Women with high risk of GDM (who?) should be screened earlier and rescreened at 24-28 W</a:t>
          </a:r>
          <a:endParaRPr lang="en-US" dirty="0"/>
        </a:p>
      </dgm:t>
    </dgm:pt>
    <dgm:pt modelId="{4EB8FAA7-3E14-4E8D-A74F-EF86F1DEB94A}" type="parTrans" cxnId="{C1E349F7-E77D-4FA6-86B9-6EBFB8D1B2D1}">
      <dgm:prSet/>
      <dgm:spPr/>
      <dgm:t>
        <a:bodyPr/>
        <a:lstStyle/>
        <a:p>
          <a:endParaRPr lang="en-US"/>
        </a:p>
      </dgm:t>
    </dgm:pt>
    <dgm:pt modelId="{753E5371-E3C3-4650-BCB7-B4AA143CD9DF}" type="sibTrans" cxnId="{C1E349F7-E77D-4FA6-86B9-6EBFB8D1B2D1}">
      <dgm:prSet/>
      <dgm:spPr/>
      <dgm:t>
        <a:bodyPr/>
        <a:lstStyle/>
        <a:p>
          <a:endParaRPr lang="en-US"/>
        </a:p>
      </dgm:t>
    </dgm:pt>
    <dgm:pt modelId="{C7B26C6B-F83C-43F2-A2D3-97AFB8955F55}">
      <dgm:prSet/>
      <dgm:spPr/>
      <dgm:t>
        <a:bodyPr/>
        <a:lstStyle/>
        <a:p>
          <a:pPr rtl="0"/>
          <a:r>
            <a:rPr lang="en-US" b="0" i="0" smtClean="0"/>
            <a:t>FPG ≥126 mg/dL (7.0 mmol/L) &amp;a random plasma glucose ≥200 mg/dL (11.1 mmol/L) indicates GDM</a:t>
          </a:r>
          <a:endParaRPr lang="en-US"/>
        </a:p>
      </dgm:t>
    </dgm:pt>
    <dgm:pt modelId="{31CE6CB9-FF66-4CA0-AD81-97B83E2E2163}" type="parTrans" cxnId="{D5FFBED9-B659-4D78-A2C6-F13A475EB8B2}">
      <dgm:prSet/>
      <dgm:spPr/>
      <dgm:t>
        <a:bodyPr/>
        <a:lstStyle/>
        <a:p>
          <a:endParaRPr lang="en-US"/>
        </a:p>
      </dgm:t>
    </dgm:pt>
    <dgm:pt modelId="{A25DFE24-1D4B-4B43-9595-0139C6172AF1}" type="sibTrans" cxnId="{D5FFBED9-B659-4D78-A2C6-F13A475EB8B2}">
      <dgm:prSet/>
      <dgm:spPr/>
      <dgm:t>
        <a:bodyPr/>
        <a:lstStyle/>
        <a:p>
          <a:endParaRPr lang="en-US"/>
        </a:p>
      </dgm:t>
    </dgm:pt>
    <dgm:pt modelId="{C531BA98-DF19-4051-BC82-5F7D23C143D1}" type="pres">
      <dgm:prSet presAssocID="{10928357-C71B-49C0-9D27-DA6F800F71F5}" presName="linear" presStyleCnt="0">
        <dgm:presLayoutVars>
          <dgm:animLvl val="lvl"/>
          <dgm:resizeHandles val="exact"/>
        </dgm:presLayoutVars>
      </dgm:prSet>
      <dgm:spPr/>
    </dgm:pt>
    <dgm:pt modelId="{84317698-211F-41AF-B63D-29904DE862C1}" type="pres">
      <dgm:prSet presAssocID="{3452C817-79FB-4E92-848D-B48F81190058}" presName="parentText" presStyleLbl="node1" presStyleIdx="0" presStyleCnt="4">
        <dgm:presLayoutVars>
          <dgm:chMax val="0"/>
          <dgm:bulletEnabled val="1"/>
        </dgm:presLayoutVars>
      </dgm:prSet>
      <dgm:spPr/>
    </dgm:pt>
    <dgm:pt modelId="{8AEC1DCC-9B59-4727-ABA2-347C109BFA60}" type="pres">
      <dgm:prSet presAssocID="{9D0AD15F-C1E9-43E0-8941-F529D81C3B3C}" presName="spacer" presStyleCnt="0"/>
      <dgm:spPr/>
    </dgm:pt>
    <dgm:pt modelId="{10F5F550-A771-4771-88BF-1EF6F3D61BE9}" type="pres">
      <dgm:prSet presAssocID="{0B014490-311B-4758-A77A-09A047DA6DFC}" presName="parentText" presStyleLbl="node1" presStyleIdx="1" presStyleCnt="4">
        <dgm:presLayoutVars>
          <dgm:chMax val="0"/>
          <dgm:bulletEnabled val="1"/>
        </dgm:presLayoutVars>
      </dgm:prSet>
      <dgm:spPr/>
      <dgm:t>
        <a:bodyPr/>
        <a:lstStyle/>
        <a:p>
          <a:endParaRPr lang="en-US"/>
        </a:p>
      </dgm:t>
    </dgm:pt>
    <dgm:pt modelId="{C17AD038-9A65-4EB2-8F7C-C0B3E79B9DA1}" type="pres">
      <dgm:prSet presAssocID="{A4AE04DF-5094-44ED-A899-2CC2E0F032B9}" presName="spacer" presStyleCnt="0"/>
      <dgm:spPr/>
    </dgm:pt>
    <dgm:pt modelId="{D2D02726-0D9A-4B12-93CB-85E9A36C83BC}" type="pres">
      <dgm:prSet presAssocID="{1C98EAAF-F9A0-4A10-8B21-3E124C58CE42}" presName="parentText" presStyleLbl="node1" presStyleIdx="2" presStyleCnt="4">
        <dgm:presLayoutVars>
          <dgm:chMax val="0"/>
          <dgm:bulletEnabled val="1"/>
        </dgm:presLayoutVars>
      </dgm:prSet>
      <dgm:spPr/>
    </dgm:pt>
    <dgm:pt modelId="{A220BC3B-16B5-4C18-B7BA-B8A007F2CD27}" type="pres">
      <dgm:prSet presAssocID="{753E5371-E3C3-4650-BCB7-B4AA143CD9DF}" presName="spacer" presStyleCnt="0"/>
      <dgm:spPr/>
    </dgm:pt>
    <dgm:pt modelId="{ADE279BF-8224-4E43-B762-703B4399BD7E}" type="pres">
      <dgm:prSet presAssocID="{C7B26C6B-F83C-43F2-A2D3-97AFB8955F55}" presName="parentText" presStyleLbl="node1" presStyleIdx="3" presStyleCnt="4">
        <dgm:presLayoutVars>
          <dgm:chMax val="0"/>
          <dgm:bulletEnabled val="1"/>
        </dgm:presLayoutVars>
      </dgm:prSet>
      <dgm:spPr/>
    </dgm:pt>
  </dgm:ptLst>
  <dgm:cxnLst>
    <dgm:cxn modelId="{285DFB4B-0F4E-4A77-B3E2-4E174CB4E2FC}" type="presOf" srcId="{0B014490-311B-4758-A77A-09A047DA6DFC}" destId="{10F5F550-A771-4771-88BF-1EF6F3D61BE9}" srcOrd="0" destOrd="0" presId="urn:microsoft.com/office/officeart/2005/8/layout/vList2"/>
    <dgm:cxn modelId="{91330BCC-4652-490D-9B2B-7591724357DE}" type="presOf" srcId="{1C98EAAF-F9A0-4A10-8B21-3E124C58CE42}" destId="{D2D02726-0D9A-4B12-93CB-85E9A36C83BC}" srcOrd="0" destOrd="0" presId="urn:microsoft.com/office/officeart/2005/8/layout/vList2"/>
    <dgm:cxn modelId="{D5FFBED9-B659-4D78-A2C6-F13A475EB8B2}" srcId="{10928357-C71B-49C0-9D27-DA6F800F71F5}" destId="{C7B26C6B-F83C-43F2-A2D3-97AFB8955F55}" srcOrd="3" destOrd="0" parTransId="{31CE6CB9-FF66-4CA0-AD81-97B83E2E2163}" sibTransId="{A25DFE24-1D4B-4B43-9595-0139C6172AF1}"/>
    <dgm:cxn modelId="{EC1AD0B4-4932-45E4-93BA-3F4E55D7568F}" type="presOf" srcId="{C7B26C6B-F83C-43F2-A2D3-97AFB8955F55}" destId="{ADE279BF-8224-4E43-B762-703B4399BD7E}" srcOrd="0" destOrd="0" presId="urn:microsoft.com/office/officeart/2005/8/layout/vList2"/>
    <dgm:cxn modelId="{E1654C9D-CBB6-4191-96AC-2084FE7E2E02}" type="presOf" srcId="{10928357-C71B-49C0-9D27-DA6F800F71F5}" destId="{C531BA98-DF19-4051-BC82-5F7D23C143D1}" srcOrd="0" destOrd="0" presId="urn:microsoft.com/office/officeart/2005/8/layout/vList2"/>
    <dgm:cxn modelId="{C1E349F7-E77D-4FA6-86B9-6EBFB8D1B2D1}" srcId="{10928357-C71B-49C0-9D27-DA6F800F71F5}" destId="{1C98EAAF-F9A0-4A10-8B21-3E124C58CE42}" srcOrd="2" destOrd="0" parTransId="{4EB8FAA7-3E14-4E8D-A74F-EF86F1DEB94A}" sibTransId="{753E5371-E3C3-4650-BCB7-B4AA143CD9DF}"/>
    <dgm:cxn modelId="{64E6FED4-11E7-4831-A0B1-0A913A400450}" type="presOf" srcId="{3452C817-79FB-4E92-848D-B48F81190058}" destId="{84317698-211F-41AF-B63D-29904DE862C1}" srcOrd="0" destOrd="0" presId="urn:microsoft.com/office/officeart/2005/8/layout/vList2"/>
    <dgm:cxn modelId="{C9F9AFE1-A0B1-4851-B019-D91117EC4424}" srcId="{10928357-C71B-49C0-9D27-DA6F800F71F5}" destId="{0B014490-311B-4758-A77A-09A047DA6DFC}" srcOrd="1" destOrd="0" parTransId="{CC1BA14A-D773-47C4-997E-1E565A0FC15F}" sibTransId="{A4AE04DF-5094-44ED-A899-2CC2E0F032B9}"/>
    <dgm:cxn modelId="{B1D22B97-C279-4D7C-B094-95EB5D3BD157}" srcId="{10928357-C71B-49C0-9D27-DA6F800F71F5}" destId="{3452C817-79FB-4E92-848D-B48F81190058}" srcOrd="0" destOrd="0" parTransId="{F36069E9-F618-4C26-96AD-6A29EE08D04C}" sibTransId="{9D0AD15F-C1E9-43E0-8941-F529D81C3B3C}"/>
    <dgm:cxn modelId="{87366D19-D3B6-41C5-BC41-C96AA72C7344}" type="presParOf" srcId="{C531BA98-DF19-4051-BC82-5F7D23C143D1}" destId="{84317698-211F-41AF-B63D-29904DE862C1}" srcOrd="0" destOrd="0" presId="urn:microsoft.com/office/officeart/2005/8/layout/vList2"/>
    <dgm:cxn modelId="{2A39C458-7C65-4752-98E7-67FEC5060B76}" type="presParOf" srcId="{C531BA98-DF19-4051-BC82-5F7D23C143D1}" destId="{8AEC1DCC-9B59-4727-ABA2-347C109BFA60}" srcOrd="1" destOrd="0" presId="urn:microsoft.com/office/officeart/2005/8/layout/vList2"/>
    <dgm:cxn modelId="{431F7E8B-1A2E-46B9-B6EC-A0D9BE0267DB}" type="presParOf" srcId="{C531BA98-DF19-4051-BC82-5F7D23C143D1}" destId="{10F5F550-A771-4771-88BF-1EF6F3D61BE9}" srcOrd="2" destOrd="0" presId="urn:microsoft.com/office/officeart/2005/8/layout/vList2"/>
    <dgm:cxn modelId="{438F7F5E-5DE6-423E-985E-92FE5D6FA89C}" type="presParOf" srcId="{C531BA98-DF19-4051-BC82-5F7D23C143D1}" destId="{C17AD038-9A65-4EB2-8F7C-C0B3E79B9DA1}" srcOrd="3" destOrd="0" presId="urn:microsoft.com/office/officeart/2005/8/layout/vList2"/>
    <dgm:cxn modelId="{BCFEA16D-0D7D-4DDE-9C72-F3B8A0D9933B}" type="presParOf" srcId="{C531BA98-DF19-4051-BC82-5F7D23C143D1}" destId="{D2D02726-0D9A-4B12-93CB-85E9A36C83BC}" srcOrd="4" destOrd="0" presId="urn:microsoft.com/office/officeart/2005/8/layout/vList2"/>
    <dgm:cxn modelId="{DF4A6B3D-B711-418E-B9C7-CAF8B8F70C08}" type="presParOf" srcId="{C531BA98-DF19-4051-BC82-5F7D23C143D1}" destId="{A220BC3B-16B5-4C18-B7BA-B8A007F2CD27}" srcOrd="5" destOrd="0" presId="urn:microsoft.com/office/officeart/2005/8/layout/vList2"/>
    <dgm:cxn modelId="{6AF07EC7-C20B-44E8-A24C-784594BA4BDE}" type="presParOf" srcId="{C531BA98-DF19-4051-BC82-5F7D23C143D1}" destId="{ADE279BF-8224-4E43-B762-703B4399BD7E}"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5A5E9742-C3EB-4551-8C4E-CD380B76050D}" type="doc">
      <dgm:prSet loTypeId="urn:microsoft.com/office/officeart/2005/8/layout/vList2" loCatId="list" qsTypeId="urn:microsoft.com/office/officeart/2005/8/quickstyle/simple1" qsCatId="simple" csTypeId="urn:microsoft.com/office/officeart/2005/8/colors/accent2_1" csCatId="accent2"/>
      <dgm:spPr/>
      <dgm:t>
        <a:bodyPr/>
        <a:lstStyle/>
        <a:p>
          <a:endParaRPr lang="en-US"/>
        </a:p>
      </dgm:t>
    </dgm:pt>
    <dgm:pt modelId="{8977152B-F898-4412-B428-12445EFF05AB}">
      <dgm:prSet/>
      <dgm:spPr/>
      <dgm:t>
        <a:bodyPr/>
        <a:lstStyle/>
        <a:p>
          <a:pPr rtl="0"/>
          <a:r>
            <a:rPr lang="en-US" b="0" i="0" dirty="0" smtClean="0"/>
            <a:t>Glycosuria</a:t>
          </a:r>
          <a:endParaRPr lang="en-US" dirty="0"/>
        </a:p>
      </dgm:t>
    </dgm:pt>
    <dgm:pt modelId="{62B2F486-D22A-4775-9ACE-525ECFB44D3D}" type="parTrans" cxnId="{4CF1C4D2-8220-4C82-9346-F259CC6EDD6F}">
      <dgm:prSet/>
      <dgm:spPr/>
      <dgm:t>
        <a:bodyPr/>
        <a:lstStyle/>
        <a:p>
          <a:endParaRPr lang="en-US"/>
        </a:p>
      </dgm:t>
    </dgm:pt>
    <dgm:pt modelId="{94992A7B-2FD5-4109-8589-70B3AFF4F3EE}" type="sibTrans" cxnId="{4CF1C4D2-8220-4C82-9346-F259CC6EDD6F}">
      <dgm:prSet/>
      <dgm:spPr/>
      <dgm:t>
        <a:bodyPr/>
        <a:lstStyle/>
        <a:p>
          <a:endParaRPr lang="en-US"/>
        </a:p>
      </dgm:t>
    </dgm:pt>
    <dgm:pt modelId="{A369CB3F-094F-493F-AFCF-43E51B483FEB}">
      <dgm:prSet/>
      <dgm:spPr/>
      <dgm:t>
        <a:bodyPr/>
        <a:lstStyle/>
        <a:p>
          <a:pPr rtl="0"/>
          <a:r>
            <a:rPr lang="en-US" b="0" i="0" smtClean="0"/>
            <a:t>Blood glucose </a:t>
          </a:r>
          <a:endParaRPr lang="en-US"/>
        </a:p>
      </dgm:t>
    </dgm:pt>
    <dgm:pt modelId="{AA8F56B6-B96F-4C96-9323-52C724419734}" type="parTrans" cxnId="{D1751724-65E1-4B45-BDF4-CF60D6BD0B8E}">
      <dgm:prSet/>
      <dgm:spPr/>
      <dgm:t>
        <a:bodyPr/>
        <a:lstStyle/>
        <a:p>
          <a:endParaRPr lang="en-US"/>
        </a:p>
      </dgm:t>
    </dgm:pt>
    <dgm:pt modelId="{5DFBCD57-7249-49BD-8C7C-4A8093F21E5B}" type="sibTrans" cxnId="{D1751724-65E1-4B45-BDF4-CF60D6BD0B8E}">
      <dgm:prSet/>
      <dgm:spPr/>
      <dgm:t>
        <a:bodyPr/>
        <a:lstStyle/>
        <a:p>
          <a:endParaRPr lang="en-US"/>
        </a:p>
      </dgm:t>
    </dgm:pt>
    <dgm:pt modelId="{DC25D67B-8153-4E6B-8E47-C88A605A370A}">
      <dgm:prSet/>
      <dgm:spPr/>
      <dgm:t>
        <a:bodyPr/>
        <a:lstStyle/>
        <a:p>
          <a:pPr rtl="0"/>
          <a:r>
            <a:rPr lang="en-US" b="0" i="0" smtClean="0"/>
            <a:t>Glycated hemoglobin</a:t>
          </a:r>
          <a:endParaRPr lang="en-US"/>
        </a:p>
      </dgm:t>
    </dgm:pt>
    <dgm:pt modelId="{2623AC48-0797-4B7F-85C6-D45274DE809C}" type="parTrans" cxnId="{B5AEDB12-DCFC-4782-B5CF-958FD1C9CFFD}">
      <dgm:prSet/>
      <dgm:spPr/>
      <dgm:t>
        <a:bodyPr/>
        <a:lstStyle/>
        <a:p>
          <a:endParaRPr lang="en-US"/>
        </a:p>
      </dgm:t>
    </dgm:pt>
    <dgm:pt modelId="{E54C05C6-8232-4FCD-B6BA-1A6D778F1A08}" type="sibTrans" cxnId="{B5AEDB12-DCFC-4782-B5CF-958FD1C9CFFD}">
      <dgm:prSet/>
      <dgm:spPr/>
      <dgm:t>
        <a:bodyPr/>
        <a:lstStyle/>
        <a:p>
          <a:endParaRPr lang="en-US"/>
        </a:p>
      </dgm:t>
    </dgm:pt>
    <dgm:pt modelId="{916A4209-D0D0-443E-8824-573AD04FD3AF}">
      <dgm:prSet/>
      <dgm:spPr/>
      <dgm:t>
        <a:bodyPr/>
        <a:lstStyle/>
        <a:p>
          <a:pPr rtl="0"/>
          <a:r>
            <a:rPr lang="en-US" b="0" i="0" smtClean="0"/>
            <a:t>Fructosamine</a:t>
          </a:r>
          <a:endParaRPr lang="en-US"/>
        </a:p>
      </dgm:t>
    </dgm:pt>
    <dgm:pt modelId="{EE579DC6-5AA5-4E77-9FAA-30E9A83ACE3F}" type="parTrans" cxnId="{752FDEE0-8403-4160-B8C6-963CCB5049D1}">
      <dgm:prSet/>
      <dgm:spPr/>
      <dgm:t>
        <a:bodyPr/>
        <a:lstStyle/>
        <a:p>
          <a:endParaRPr lang="en-US"/>
        </a:p>
      </dgm:t>
    </dgm:pt>
    <dgm:pt modelId="{13D2E58E-3D2A-42B6-9637-165DDB3C635A}" type="sibTrans" cxnId="{752FDEE0-8403-4160-B8C6-963CCB5049D1}">
      <dgm:prSet/>
      <dgm:spPr/>
      <dgm:t>
        <a:bodyPr/>
        <a:lstStyle/>
        <a:p>
          <a:endParaRPr lang="en-US"/>
        </a:p>
      </dgm:t>
    </dgm:pt>
    <dgm:pt modelId="{B7D6AB98-A34A-4E50-A44D-E6A2FC8CF9BA}">
      <dgm:prSet/>
      <dgm:spPr/>
      <dgm:t>
        <a:bodyPr/>
        <a:lstStyle/>
        <a:p>
          <a:pPr rtl="0"/>
          <a:r>
            <a:rPr lang="en-US" b="0" i="0" smtClean="0"/>
            <a:t>Blood ketones   </a:t>
          </a:r>
          <a:endParaRPr lang="en-US"/>
        </a:p>
      </dgm:t>
    </dgm:pt>
    <dgm:pt modelId="{43B77B88-BADC-46D1-8CDF-019C14A688B9}" type="parTrans" cxnId="{3B531073-F848-44EA-AF9D-F4B6FAA779B1}">
      <dgm:prSet/>
      <dgm:spPr/>
      <dgm:t>
        <a:bodyPr/>
        <a:lstStyle/>
        <a:p>
          <a:endParaRPr lang="en-US"/>
        </a:p>
      </dgm:t>
    </dgm:pt>
    <dgm:pt modelId="{F8D0CE9F-D44A-420B-BB90-AA4E09A0AA2D}" type="sibTrans" cxnId="{3B531073-F848-44EA-AF9D-F4B6FAA779B1}">
      <dgm:prSet/>
      <dgm:spPr/>
      <dgm:t>
        <a:bodyPr/>
        <a:lstStyle/>
        <a:p>
          <a:endParaRPr lang="en-US"/>
        </a:p>
      </dgm:t>
    </dgm:pt>
    <dgm:pt modelId="{5E183DFB-5D7B-4E5D-860B-FA9C8DE5BB42}" type="pres">
      <dgm:prSet presAssocID="{5A5E9742-C3EB-4551-8C4E-CD380B76050D}" presName="linear" presStyleCnt="0">
        <dgm:presLayoutVars>
          <dgm:animLvl val="lvl"/>
          <dgm:resizeHandles val="exact"/>
        </dgm:presLayoutVars>
      </dgm:prSet>
      <dgm:spPr/>
    </dgm:pt>
    <dgm:pt modelId="{D608E912-FF27-4B20-998E-0DE3D736A4CE}" type="pres">
      <dgm:prSet presAssocID="{8977152B-F898-4412-B428-12445EFF05AB}" presName="parentText" presStyleLbl="node1" presStyleIdx="0" presStyleCnt="5">
        <dgm:presLayoutVars>
          <dgm:chMax val="0"/>
          <dgm:bulletEnabled val="1"/>
        </dgm:presLayoutVars>
      </dgm:prSet>
      <dgm:spPr/>
    </dgm:pt>
    <dgm:pt modelId="{6E3A86C9-34CB-49DE-B669-950ED874987C}" type="pres">
      <dgm:prSet presAssocID="{94992A7B-2FD5-4109-8589-70B3AFF4F3EE}" presName="spacer" presStyleCnt="0"/>
      <dgm:spPr/>
    </dgm:pt>
    <dgm:pt modelId="{1932EF0E-98AB-4F58-8C0B-EC5522A794B7}" type="pres">
      <dgm:prSet presAssocID="{A369CB3F-094F-493F-AFCF-43E51B483FEB}" presName="parentText" presStyleLbl="node1" presStyleIdx="1" presStyleCnt="5">
        <dgm:presLayoutVars>
          <dgm:chMax val="0"/>
          <dgm:bulletEnabled val="1"/>
        </dgm:presLayoutVars>
      </dgm:prSet>
      <dgm:spPr/>
    </dgm:pt>
    <dgm:pt modelId="{C37C548A-2369-4C1F-9B5D-18CB44DA2974}" type="pres">
      <dgm:prSet presAssocID="{5DFBCD57-7249-49BD-8C7C-4A8093F21E5B}" presName="spacer" presStyleCnt="0"/>
      <dgm:spPr/>
    </dgm:pt>
    <dgm:pt modelId="{1C11E6A4-9DE9-4887-A4E5-B1579982AC47}" type="pres">
      <dgm:prSet presAssocID="{DC25D67B-8153-4E6B-8E47-C88A605A370A}" presName="parentText" presStyleLbl="node1" presStyleIdx="2" presStyleCnt="5">
        <dgm:presLayoutVars>
          <dgm:chMax val="0"/>
          <dgm:bulletEnabled val="1"/>
        </dgm:presLayoutVars>
      </dgm:prSet>
      <dgm:spPr/>
    </dgm:pt>
    <dgm:pt modelId="{B155DF52-8E00-44BF-A245-073EAA305F80}" type="pres">
      <dgm:prSet presAssocID="{E54C05C6-8232-4FCD-B6BA-1A6D778F1A08}" presName="spacer" presStyleCnt="0"/>
      <dgm:spPr/>
    </dgm:pt>
    <dgm:pt modelId="{52AA39B6-DFA0-4C6D-A8B2-EB7F5D58E417}" type="pres">
      <dgm:prSet presAssocID="{916A4209-D0D0-443E-8824-573AD04FD3AF}" presName="parentText" presStyleLbl="node1" presStyleIdx="3" presStyleCnt="5">
        <dgm:presLayoutVars>
          <dgm:chMax val="0"/>
          <dgm:bulletEnabled val="1"/>
        </dgm:presLayoutVars>
      </dgm:prSet>
      <dgm:spPr/>
    </dgm:pt>
    <dgm:pt modelId="{B827FDC5-3294-4887-A850-10F49ACFCFF9}" type="pres">
      <dgm:prSet presAssocID="{13D2E58E-3D2A-42B6-9637-165DDB3C635A}" presName="spacer" presStyleCnt="0"/>
      <dgm:spPr/>
    </dgm:pt>
    <dgm:pt modelId="{A8A1B174-6B02-4918-B128-2E4D1C666907}" type="pres">
      <dgm:prSet presAssocID="{B7D6AB98-A34A-4E50-A44D-E6A2FC8CF9BA}" presName="parentText" presStyleLbl="node1" presStyleIdx="4" presStyleCnt="5">
        <dgm:presLayoutVars>
          <dgm:chMax val="0"/>
          <dgm:bulletEnabled val="1"/>
        </dgm:presLayoutVars>
      </dgm:prSet>
      <dgm:spPr/>
    </dgm:pt>
  </dgm:ptLst>
  <dgm:cxnLst>
    <dgm:cxn modelId="{E67BC6F0-3947-488D-AAD1-ACA2948A4F3E}" type="presOf" srcId="{B7D6AB98-A34A-4E50-A44D-E6A2FC8CF9BA}" destId="{A8A1B174-6B02-4918-B128-2E4D1C666907}" srcOrd="0" destOrd="0" presId="urn:microsoft.com/office/officeart/2005/8/layout/vList2"/>
    <dgm:cxn modelId="{4CF1C4D2-8220-4C82-9346-F259CC6EDD6F}" srcId="{5A5E9742-C3EB-4551-8C4E-CD380B76050D}" destId="{8977152B-F898-4412-B428-12445EFF05AB}" srcOrd="0" destOrd="0" parTransId="{62B2F486-D22A-4775-9ACE-525ECFB44D3D}" sibTransId="{94992A7B-2FD5-4109-8589-70B3AFF4F3EE}"/>
    <dgm:cxn modelId="{0659D960-5F1D-4DAB-B33A-5EEA8BDF98FE}" type="presOf" srcId="{916A4209-D0D0-443E-8824-573AD04FD3AF}" destId="{52AA39B6-DFA0-4C6D-A8B2-EB7F5D58E417}" srcOrd="0" destOrd="0" presId="urn:microsoft.com/office/officeart/2005/8/layout/vList2"/>
    <dgm:cxn modelId="{52ABD03F-07EF-4D48-9243-AAA4EDD88754}" type="presOf" srcId="{8977152B-F898-4412-B428-12445EFF05AB}" destId="{D608E912-FF27-4B20-998E-0DE3D736A4CE}" srcOrd="0" destOrd="0" presId="urn:microsoft.com/office/officeart/2005/8/layout/vList2"/>
    <dgm:cxn modelId="{752FDEE0-8403-4160-B8C6-963CCB5049D1}" srcId="{5A5E9742-C3EB-4551-8C4E-CD380B76050D}" destId="{916A4209-D0D0-443E-8824-573AD04FD3AF}" srcOrd="3" destOrd="0" parTransId="{EE579DC6-5AA5-4E77-9FAA-30E9A83ACE3F}" sibTransId="{13D2E58E-3D2A-42B6-9637-165DDB3C635A}"/>
    <dgm:cxn modelId="{8C67C22F-BF9B-4F2A-A64A-824C1AC32EC9}" type="presOf" srcId="{5A5E9742-C3EB-4551-8C4E-CD380B76050D}" destId="{5E183DFB-5D7B-4E5D-860B-FA9C8DE5BB42}" srcOrd="0" destOrd="0" presId="urn:microsoft.com/office/officeart/2005/8/layout/vList2"/>
    <dgm:cxn modelId="{3B531073-F848-44EA-AF9D-F4B6FAA779B1}" srcId="{5A5E9742-C3EB-4551-8C4E-CD380B76050D}" destId="{B7D6AB98-A34A-4E50-A44D-E6A2FC8CF9BA}" srcOrd="4" destOrd="0" parTransId="{43B77B88-BADC-46D1-8CDF-019C14A688B9}" sibTransId="{F8D0CE9F-D44A-420B-BB90-AA4E09A0AA2D}"/>
    <dgm:cxn modelId="{9D952A58-5E2E-4B35-A64A-1D908E084F18}" type="presOf" srcId="{DC25D67B-8153-4E6B-8E47-C88A605A370A}" destId="{1C11E6A4-9DE9-4887-A4E5-B1579982AC47}" srcOrd="0" destOrd="0" presId="urn:microsoft.com/office/officeart/2005/8/layout/vList2"/>
    <dgm:cxn modelId="{B5AEDB12-DCFC-4782-B5CF-958FD1C9CFFD}" srcId="{5A5E9742-C3EB-4551-8C4E-CD380B76050D}" destId="{DC25D67B-8153-4E6B-8E47-C88A605A370A}" srcOrd="2" destOrd="0" parTransId="{2623AC48-0797-4B7F-85C6-D45274DE809C}" sibTransId="{E54C05C6-8232-4FCD-B6BA-1A6D778F1A08}"/>
    <dgm:cxn modelId="{D1751724-65E1-4B45-BDF4-CF60D6BD0B8E}" srcId="{5A5E9742-C3EB-4551-8C4E-CD380B76050D}" destId="{A369CB3F-094F-493F-AFCF-43E51B483FEB}" srcOrd="1" destOrd="0" parTransId="{AA8F56B6-B96F-4C96-9323-52C724419734}" sibTransId="{5DFBCD57-7249-49BD-8C7C-4A8093F21E5B}"/>
    <dgm:cxn modelId="{DFB32FFE-125A-475A-9905-DDA6824C85A3}" type="presOf" srcId="{A369CB3F-094F-493F-AFCF-43E51B483FEB}" destId="{1932EF0E-98AB-4F58-8C0B-EC5522A794B7}" srcOrd="0" destOrd="0" presId="urn:microsoft.com/office/officeart/2005/8/layout/vList2"/>
    <dgm:cxn modelId="{E06C08E8-3040-4D4C-ADFE-5A7927E6C8CE}" type="presParOf" srcId="{5E183DFB-5D7B-4E5D-860B-FA9C8DE5BB42}" destId="{D608E912-FF27-4B20-998E-0DE3D736A4CE}" srcOrd="0" destOrd="0" presId="urn:microsoft.com/office/officeart/2005/8/layout/vList2"/>
    <dgm:cxn modelId="{D783BA2F-C494-4014-A5F0-D2E2DDAC1112}" type="presParOf" srcId="{5E183DFB-5D7B-4E5D-860B-FA9C8DE5BB42}" destId="{6E3A86C9-34CB-49DE-B669-950ED874987C}" srcOrd="1" destOrd="0" presId="urn:microsoft.com/office/officeart/2005/8/layout/vList2"/>
    <dgm:cxn modelId="{7577F0A2-49A0-44A2-BBD4-47E3A733D82D}" type="presParOf" srcId="{5E183DFB-5D7B-4E5D-860B-FA9C8DE5BB42}" destId="{1932EF0E-98AB-4F58-8C0B-EC5522A794B7}" srcOrd="2" destOrd="0" presId="urn:microsoft.com/office/officeart/2005/8/layout/vList2"/>
    <dgm:cxn modelId="{6586605A-1543-48D0-A924-8735CA0FB7E7}" type="presParOf" srcId="{5E183DFB-5D7B-4E5D-860B-FA9C8DE5BB42}" destId="{C37C548A-2369-4C1F-9B5D-18CB44DA2974}" srcOrd="3" destOrd="0" presId="urn:microsoft.com/office/officeart/2005/8/layout/vList2"/>
    <dgm:cxn modelId="{D2F263BC-EF76-4F01-B441-911995D0CDA8}" type="presParOf" srcId="{5E183DFB-5D7B-4E5D-860B-FA9C8DE5BB42}" destId="{1C11E6A4-9DE9-4887-A4E5-B1579982AC47}" srcOrd="4" destOrd="0" presId="urn:microsoft.com/office/officeart/2005/8/layout/vList2"/>
    <dgm:cxn modelId="{0CD43FBD-D940-4791-9AA0-DE1918C550E2}" type="presParOf" srcId="{5E183DFB-5D7B-4E5D-860B-FA9C8DE5BB42}" destId="{B155DF52-8E00-44BF-A245-073EAA305F80}" srcOrd="5" destOrd="0" presId="urn:microsoft.com/office/officeart/2005/8/layout/vList2"/>
    <dgm:cxn modelId="{D0AF1E25-AA72-444C-B7D3-C640A0F258B3}" type="presParOf" srcId="{5E183DFB-5D7B-4E5D-860B-FA9C8DE5BB42}" destId="{52AA39B6-DFA0-4C6D-A8B2-EB7F5D58E417}" srcOrd="6" destOrd="0" presId="urn:microsoft.com/office/officeart/2005/8/layout/vList2"/>
    <dgm:cxn modelId="{85CA70CE-4366-44E5-98EC-9A210D891718}" type="presParOf" srcId="{5E183DFB-5D7B-4E5D-860B-FA9C8DE5BB42}" destId="{B827FDC5-3294-4887-A850-10F49ACFCFF9}" srcOrd="7" destOrd="0" presId="urn:microsoft.com/office/officeart/2005/8/layout/vList2"/>
    <dgm:cxn modelId="{10E80726-EBA0-47AE-8875-8CA08A103363}" type="presParOf" srcId="{5E183DFB-5D7B-4E5D-860B-FA9C8DE5BB42}" destId="{A8A1B174-6B02-4918-B128-2E4D1C666907}"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909496-B23E-45E4-8383-DB4705339D6F}" type="doc">
      <dgm:prSet loTypeId="urn:microsoft.com/office/officeart/2005/8/layout/orgChart1" loCatId="hierarchy" qsTypeId="urn:microsoft.com/office/officeart/2005/8/quickstyle/simple1" qsCatId="simple" csTypeId="urn:microsoft.com/office/officeart/2005/8/colors/accent2_1" csCatId="accent2"/>
      <dgm:spPr/>
      <dgm:t>
        <a:bodyPr/>
        <a:lstStyle/>
        <a:p>
          <a:endParaRPr lang="en-US"/>
        </a:p>
      </dgm:t>
    </dgm:pt>
    <dgm:pt modelId="{BB869132-76BE-44F5-B87C-3BBB73288908}">
      <dgm:prSet custT="1"/>
      <dgm:spPr/>
      <dgm:t>
        <a:bodyPr/>
        <a:lstStyle/>
        <a:p>
          <a:pPr rtl="0"/>
          <a:r>
            <a:rPr lang="en-US" sz="2800" b="0" i="0" dirty="0" smtClean="0"/>
            <a:t>AIC</a:t>
          </a:r>
          <a:endParaRPr lang="en-US" sz="2800" dirty="0"/>
        </a:p>
      </dgm:t>
    </dgm:pt>
    <dgm:pt modelId="{B082F914-3362-4420-A4DE-39CA40B8CB83}" type="parTrans" cxnId="{653F7DED-87EB-4D3B-BE5A-39D3BA2AA707}">
      <dgm:prSet/>
      <dgm:spPr/>
      <dgm:t>
        <a:bodyPr/>
        <a:lstStyle/>
        <a:p>
          <a:endParaRPr lang="en-US"/>
        </a:p>
      </dgm:t>
    </dgm:pt>
    <dgm:pt modelId="{B8A35ED9-CA53-4017-9400-65731C695C92}" type="sibTrans" cxnId="{653F7DED-87EB-4D3B-BE5A-39D3BA2AA707}">
      <dgm:prSet/>
      <dgm:spPr/>
      <dgm:t>
        <a:bodyPr/>
        <a:lstStyle/>
        <a:p>
          <a:endParaRPr lang="en-US"/>
        </a:p>
      </dgm:t>
    </dgm:pt>
    <dgm:pt modelId="{11C8E026-7D51-4F7D-A2EE-FDE954F4603D}">
      <dgm:prSet/>
      <dgm:spPr/>
      <dgm:t>
        <a:bodyPr/>
        <a:lstStyle/>
        <a:p>
          <a:pPr rtl="0"/>
          <a:r>
            <a:rPr lang="en-US" b="0" i="0" smtClean="0"/>
            <a:t>Mean plasma glucose</a:t>
          </a:r>
          <a:endParaRPr lang="en-US"/>
        </a:p>
      </dgm:t>
    </dgm:pt>
    <dgm:pt modelId="{D7D4D6C3-92D0-4817-B22B-C51E8D948112}" type="parTrans" cxnId="{0287BD3B-29A8-434C-9BAC-2F212A44DF8E}">
      <dgm:prSet/>
      <dgm:spPr/>
      <dgm:t>
        <a:bodyPr/>
        <a:lstStyle/>
        <a:p>
          <a:endParaRPr lang="en-US"/>
        </a:p>
      </dgm:t>
    </dgm:pt>
    <dgm:pt modelId="{8C73CE80-A8F2-4FCD-BC84-341F30C73905}" type="sibTrans" cxnId="{0287BD3B-29A8-434C-9BAC-2F212A44DF8E}">
      <dgm:prSet/>
      <dgm:spPr/>
      <dgm:t>
        <a:bodyPr/>
        <a:lstStyle/>
        <a:p>
          <a:endParaRPr lang="en-US"/>
        </a:p>
      </dgm:t>
    </dgm:pt>
    <dgm:pt modelId="{9FDFAB25-523C-48BC-B615-E1C1DD9DB29D}">
      <dgm:prSet/>
      <dgm:spPr/>
      <dgm:t>
        <a:bodyPr/>
        <a:lstStyle/>
        <a:p>
          <a:pPr rtl="0"/>
          <a:r>
            <a:rPr lang="en-US" b="0" i="0" smtClean="0"/>
            <a:t>RBC lifespan </a:t>
          </a:r>
          <a:endParaRPr lang="en-US"/>
        </a:p>
      </dgm:t>
    </dgm:pt>
    <dgm:pt modelId="{AA93BB51-9ED7-4A7C-BD82-38523D4BC250}" type="parTrans" cxnId="{4E4C348C-BC5D-4D9D-8CE3-F61AB279E5E8}">
      <dgm:prSet/>
      <dgm:spPr/>
      <dgm:t>
        <a:bodyPr/>
        <a:lstStyle/>
        <a:p>
          <a:endParaRPr lang="en-US"/>
        </a:p>
      </dgm:t>
    </dgm:pt>
    <dgm:pt modelId="{E45390C4-6139-4F20-B45C-53D27B2CF4A8}" type="sibTrans" cxnId="{4E4C348C-BC5D-4D9D-8CE3-F61AB279E5E8}">
      <dgm:prSet/>
      <dgm:spPr/>
      <dgm:t>
        <a:bodyPr/>
        <a:lstStyle/>
        <a:p>
          <a:endParaRPr lang="en-US"/>
        </a:p>
      </dgm:t>
    </dgm:pt>
    <dgm:pt modelId="{2351641C-B65D-47F2-95E1-C1E5F2A797E9}">
      <dgm:prSet/>
      <dgm:spPr/>
      <dgm:t>
        <a:bodyPr/>
        <a:lstStyle/>
        <a:p>
          <a:pPr rtl="0"/>
          <a:r>
            <a:rPr lang="en-US" b="0" i="0" smtClean="0"/>
            <a:t>It measures the average blood glucose level during the preceding 6-8 weeks .</a:t>
          </a:r>
          <a:endParaRPr lang="en-US"/>
        </a:p>
      </dgm:t>
    </dgm:pt>
    <dgm:pt modelId="{EFB256A7-EDFA-4F16-9EB9-E5AA98684EC2}" type="parTrans" cxnId="{05EF9CA1-85D1-4AC3-9E7B-50EC267D3710}">
      <dgm:prSet/>
      <dgm:spPr/>
      <dgm:t>
        <a:bodyPr/>
        <a:lstStyle/>
        <a:p>
          <a:endParaRPr lang="en-US"/>
        </a:p>
      </dgm:t>
    </dgm:pt>
    <dgm:pt modelId="{48308655-15A1-41EE-862F-BEBE486AC7F4}" type="sibTrans" cxnId="{05EF9CA1-85D1-4AC3-9E7B-50EC267D3710}">
      <dgm:prSet/>
      <dgm:spPr/>
      <dgm:t>
        <a:bodyPr/>
        <a:lstStyle/>
        <a:p>
          <a:endParaRPr lang="en-US"/>
        </a:p>
      </dgm:t>
    </dgm:pt>
    <dgm:pt modelId="{45A0E9A4-9EAB-4935-A5BC-71D039D89249}" type="pres">
      <dgm:prSet presAssocID="{5D909496-B23E-45E4-8383-DB4705339D6F}" presName="hierChild1" presStyleCnt="0">
        <dgm:presLayoutVars>
          <dgm:orgChart val="1"/>
          <dgm:chPref val="1"/>
          <dgm:dir/>
          <dgm:animOne val="branch"/>
          <dgm:animLvl val="lvl"/>
          <dgm:resizeHandles/>
        </dgm:presLayoutVars>
      </dgm:prSet>
      <dgm:spPr/>
    </dgm:pt>
    <dgm:pt modelId="{471B31F0-81D7-4521-8A3C-258E83901482}" type="pres">
      <dgm:prSet presAssocID="{BB869132-76BE-44F5-B87C-3BBB73288908}" presName="hierRoot1" presStyleCnt="0">
        <dgm:presLayoutVars>
          <dgm:hierBranch val="init"/>
        </dgm:presLayoutVars>
      </dgm:prSet>
      <dgm:spPr/>
    </dgm:pt>
    <dgm:pt modelId="{828AAB7F-42E9-4117-8BC4-96228835A83C}" type="pres">
      <dgm:prSet presAssocID="{BB869132-76BE-44F5-B87C-3BBB73288908}" presName="rootComposite1" presStyleCnt="0"/>
      <dgm:spPr/>
    </dgm:pt>
    <dgm:pt modelId="{8051DACB-6076-4F1A-BD63-3AC7B70407D9}" type="pres">
      <dgm:prSet presAssocID="{BB869132-76BE-44F5-B87C-3BBB73288908}" presName="rootText1" presStyleLbl="node0" presStyleIdx="0" presStyleCnt="1">
        <dgm:presLayoutVars>
          <dgm:chPref val="3"/>
        </dgm:presLayoutVars>
      </dgm:prSet>
      <dgm:spPr/>
    </dgm:pt>
    <dgm:pt modelId="{12A99B7B-5B14-4157-A549-13D35A3B41C1}" type="pres">
      <dgm:prSet presAssocID="{BB869132-76BE-44F5-B87C-3BBB73288908}" presName="rootConnector1" presStyleLbl="node1" presStyleIdx="0" presStyleCnt="0"/>
      <dgm:spPr/>
    </dgm:pt>
    <dgm:pt modelId="{F86B70D4-064D-4648-BEDC-F8E0D7539C3C}" type="pres">
      <dgm:prSet presAssocID="{BB869132-76BE-44F5-B87C-3BBB73288908}" presName="hierChild2" presStyleCnt="0"/>
      <dgm:spPr/>
    </dgm:pt>
    <dgm:pt modelId="{D170BC68-1A75-4E66-ADCE-D7DEB09F7593}" type="pres">
      <dgm:prSet presAssocID="{D7D4D6C3-92D0-4817-B22B-C51E8D948112}" presName="Name37" presStyleLbl="parChTrans1D2" presStyleIdx="0" presStyleCnt="3"/>
      <dgm:spPr/>
    </dgm:pt>
    <dgm:pt modelId="{826B335B-0483-486B-8B4E-9F743C1CC472}" type="pres">
      <dgm:prSet presAssocID="{11C8E026-7D51-4F7D-A2EE-FDE954F4603D}" presName="hierRoot2" presStyleCnt="0">
        <dgm:presLayoutVars>
          <dgm:hierBranch val="init"/>
        </dgm:presLayoutVars>
      </dgm:prSet>
      <dgm:spPr/>
    </dgm:pt>
    <dgm:pt modelId="{8E39AFBD-0291-4451-B130-302CAD650EDA}" type="pres">
      <dgm:prSet presAssocID="{11C8E026-7D51-4F7D-A2EE-FDE954F4603D}" presName="rootComposite" presStyleCnt="0"/>
      <dgm:spPr/>
    </dgm:pt>
    <dgm:pt modelId="{33D218B9-A73D-461E-AA64-4E809E4A1965}" type="pres">
      <dgm:prSet presAssocID="{11C8E026-7D51-4F7D-A2EE-FDE954F4603D}" presName="rootText" presStyleLbl="node2" presStyleIdx="0" presStyleCnt="3">
        <dgm:presLayoutVars>
          <dgm:chPref val="3"/>
        </dgm:presLayoutVars>
      </dgm:prSet>
      <dgm:spPr/>
    </dgm:pt>
    <dgm:pt modelId="{101A34E9-A87A-4B78-A408-0D57DED61691}" type="pres">
      <dgm:prSet presAssocID="{11C8E026-7D51-4F7D-A2EE-FDE954F4603D}" presName="rootConnector" presStyleLbl="node2" presStyleIdx="0" presStyleCnt="3"/>
      <dgm:spPr/>
    </dgm:pt>
    <dgm:pt modelId="{A49EBCCF-5047-49E8-BDD0-72DC62430FD8}" type="pres">
      <dgm:prSet presAssocID="{11C8E026-7D51-4F7D-A2EE-FDE954F4603D}" presName="hierChild4" presStyleCnt="0"/>
      <dgm:spPr/>
    </dgm:pt>
    <dgm:pt modelId="{0B2B10DA-5E6A-46B3-8B40-7EB36E51CE0D}" type="pres">
      <dgm:prSet presAssocID="{11C8E026-7D51-4F7D-A2EE-FDE954F4603D}" presName="hierChild5" presStyleCnt="0"/>
      <dgm:spPr/>
    </dgm:pt>
    <dgm:pt modelId="{9CBCADB1-03B1-4B72-9A03-29E1937CF3BC}" type="pres">
      <dgm:prSet presAssocID="{AA93BB51-9ED7-4A7C-BD82-38523D4BC250}" presName="Name37" presStyleLbl="parChTrans1D2" presStyleIdx="1" presStyleCnt="3"/>
      <dgm:spPr/>
    </dgm:pt>
    <dgm:pt modelId="{9E026314-0057-4C72-97C0-D5667F75E659}" type="pres">
      <dgm:prSet presAssocID="{9FDFAB25-523C-48BC-B615-E1C1DD9DB29D}" presName="hierRoot2" presStyleCnt="0">
        <dgm:presLayoutVars>
          <dgm:hierBranch val="init"/>
        </dgm:presLayoutVars>
      </dgm:prSet>
      <dgm:spPr/>
    </dgm:pt>
    <dgm:pt modelId="{A3B23CEE-582E-48E0-9463-8542D8A46C81}" type="pres">
      <dgm:prSet presAssocID="{9FDFAB25-523C-48BC-B615-E1C1DD9DB29D}" presName="rootComposite" presStyleCnt="0"/>
      <dgm:spPr/>
    </dgm:pt>
    <dgm:pt modelId="{E4AE74CF-3392-417E-952A-6ABDA13F5E8A}" type="pres">
      <dgm:prSet presAssocID="{9FDFAB25-523C-48BC-B615-E1C1DD9DB29D}" presName="rootText" presStyleLbl="node2" presStyleIdx="1" presStyleCnt="3">
        <dgm:presLayoutVars>
          <dgm:chPref val="3"/>
        </dgm:presLayoutVars>
      </dgm:prSet>
      <dgm:spPr/>
    </dgm:pt>
    <dgm:pt modelId="{F1595A9A-90E5-44A0-A514-FA7D7A6F1131}" type="pres">
      <dgm:prSet presAssocID="{9FDFAB25-523C-48BC-B615-E1C1DD9DB29D}" presName="rootConnector" presStyleLbl="node2" presStyleIdx="1" presStyleCnt="3"/>
      <dgm:spPr/>
    </dgm:pt>
    <dgm:pt modelId="{FABBFCE5-2DD7-428A-8E44-A0773BABA04C}" type="pres">
      <dgm:prSet presAssocID="{9FDFAB25-523C-48BC-B615-E1C1DD9DB29D}" presName="hierChild4" presStyleCnt="0"/>
      <dgm:spPr/>
    </dgm:pt>
    <dgm:pt modelId="{188CE19B-2735-468C-937A-4C60524D4C77}" type="pres">
      <dgm:prSet presAssocID="{9FDFAB25-523C-48BC-B615-E1C1DD9DB29D}" presName="hierChild5" presStyleCnt="0"/>
      <dgm:spPr/>
    </dgm:pt>
    <dgm:pt modelId="{A20B9988-6995-4113-8310-90D72C94B00A}" type="pres">
      <dgm:prSet presAssocID="{EFB256A7-EDFA-4F16-9EB9-E5AA98684EC2}" presName="Name37" presStyleLbl="parChTrans1D2" presStyleIdx="2" presStyleCnt="3"/>
      <dgm:spPr/>
    </dgm:pt>
    <dgm:pt modelId="{756AD5D5-F595-48C2-AF0C-86069E7393E2}" type="pres">
      <dgm:prSet presAssocID="{2351641C-B65D-47F2-95E1-C1E5F2A797E9}" presName="hierRoot2" presStyleCnt="0">
        <dgm:presLayoutVars>
          <dgm:hierBranch val="init"/>
        </dgm:presLayoutVars>
      </dgm:prSet>
      <dgm:spPr/>
    </dgm:pt>
    <dgm:pt modelId="{7306E446-5748-42B6-AA5D-9311C3121137}" type="pres">
      <dgm:prSet presAssocID="{2351641C-B65D-47F2-95E1-C1E5F2A797E9}" presName="rootComposite" presStyleCnt="0"/>
      <dgm:spPr/>
    </dgm:pt>
    <dgm:pt modelId="{06A2B478-28DC-4592-ADE6-545D41CA6FA6}" type="pres">
      <dgm:prSet presAssocID="{2351641C-B65D-47F2-95E1-C1E5F2A797E9}" presName="rootText" presStyleLbl="node2" presStyleIdx="2" presStyleCnt="3">
        <dgm:presLayoutVars>
          <dgm:chPref val="3"/>
        </dgm:presLayoutVars>
      </dgm:prSet>
      <dgm:spPr/>
    </dgm:pt>
    <dgm:pt modelId="{B23205A1-6006-47B3-9AB8-C78DB7A3700A}" type="pres">
      <dgm:prSet presAssocID="{2351641C-B65D-47F2-95E1-C1E5F2A797E9}" presName="rootConnector" presStyleLbl="node2" presStyleIdx="2" presStyleCnt="3"/>
      <dgm:spPr/>
    </dgm:pt>
    <dgm:pt modelId="{54FA73AE-F637-4B21-A92D-2F75465E6D35}" type="pres">
      <dgm:prSet presAssocID="{2351641C-B65D-47F2-95E1-C1E5F2A797E9}" presName="hierChild4" presStyleCnt="0"/>
      <dgm:spPr/>
    </dgm:pt>
    <dgm:pt modelId="{334ED6CE-06F5-4BDD-A05D-540483BCC5C5}" type="pres">
      <dgm:prSet presAssocID="{2351641C-B65D-47F2-95E1-C1E5F2A797E9}" presName="hierChild5" presStyleCnt="0"/>
      <dgm:spPr/>
    </dgm:pt>
    <dgm:pt modelId="{D1E5DA54-6276-4D21-91D3-0425093FB2B1}" type="pres">
      <dgm:prSet presAssocID="{BB869132-76BE-44F5-B87C-3BBB73288908}" presName="hierChild3" presStyleCnt="0"/>
      <dgm:spPr/>
    </dgm:pt>
  </dgm:ptLst>
  <dgm:cxnLst>
    <dgm:cxn modelId="{07B53F3F-4F6E-444D-9561-39A7E436B92C}" type="presOf" srcId="{9FDFAB25-523C-48BC-B615-E1C1DD9DB29D}" destId="{E4AE74CF-3392-417E-952A-6ABDA13F5E8A}" srcOrd="0" destOrd="0" presId="urn:microsoft.com/office/officeart/2005/8/layout/orgChart1"/>
    <dgm:cxn modelId="{AA1CE475-8FBD-4C63-B279-FFE8B8B41650}" type="presOf" srcId="{BB869132-76BE-44F5-B87C-3BBB73288908}" destId="{12A99B7B-5B14-4157-A549-13D35A3B41C1}" srcOrd="1" destOrd="0" presId="urn:microsoft.com/office/officeart/2005/8/layout/orgChart1"/>
    <dgm:cxn modelId="{574AEAB9-AE3C-4C85-BE4C-BF707929B39E}" type="presOf" srcId="{2351641C-B65D-47F2-95E1-C1E5F2A797E9}" destId="{B23205A1-6006-47B3-9AB8-C78DB7A3700A}" srcOrd="1" destOrd="0" presId="urn:microsoft.com/office/officeart/2005/8/layout/orgChart1"/>
    <dgm:cxn modelId="{3174074E-107E-4429-9CC2-7801BDF3EBF6}" type="presOf" srcId="{11C8E026-7D51-4F7D-A2EE-FDE954F4603D}" destId="{101A34E9-A87A-4B78-A408-0D57DED61691}" srcOrd="1" destOrd="0" presId="urn:microsoft.com/office/officeart/2005/8/layout/orgChart1"/>
    <dgm:cxn modelId="{92605818-9D1A-457E-A200-7714850CFD3D}" type="presOf" srcId="{2351641C-B65D-47F2-95E1-C1E5F2A797E9}" destId="{06A2B478-28DC-4592-ADE6-545D41CA6FA6}" srcOrd="0" destOrd="0" presId="urn:microsoft.com/office/officeart/2005/8/layout/orgChart1"/>
    <dgm:cxn modelId="{4E4C348C-BC5D-4D9D-8CE3-F61AB279E5E8}" srcId="{BB869132-76BE-44F5-B87C-3BBB73288908}" destId="{9FDFAB25-523C-48BC-B615-E1C1DD9DB29D}" srcOrd="1" destOrd="0" parTransId="{AA93BB51-9ED7-4A7C-BD82-38523D4BC250}" sibTransId="{E45390C4-6139-4F20-B45C-53D27B2CF4A8}"/>
    <dgm:cxn modelId="{E9940CC6-8063-4530-A2FC-D1EEE4A2343D}" type="presOf" srcId="{5D909496-B23E-45E4-8383-DB4705339D6F}" destId="{45A0E9A4-9EAB-4935-A5BC-71D039D89249}" srcOrd="0" destOrd="0" presId="urn:microsoft.com/office/officeart/2005/8/layout/orgChart1"/>
    <dgm:cxn modelId="{4525E36B-C5EB-4250-8468-603F3E418791}" type="presOf" srcId="{D7D4D6C3-92D0-4817-B22B-C51E8D948112}" destId="{D170BC68-1A75-4E66-ADCE-D7DEB09F7593}" srcOrd="0" destOrd="0" presId="urn:microsoft.com/office/officeart/2005/8/layout/orgChart1"/>
    <dgm:cxn modelId="{C1C6A372-BAD4-445E-88FE-0EEA97ED4503}" type="presOf" srcId="{11C8E026-7D51-4F7D-A2EE-FDE954F4603D}" destId="{33D218B9-A73D-461E-AA64-4E809E4A1965}" srcOrd="0" destOrd="0" presId="urn:microsoft.com/office/officeart/2005/8/layout/orgChart1"/>
    <dgm:cxn modelId="{89550DA4-3ACD-4032-82FE-A660DF987005}" type="presOf" srcId="{9FDFAB25-523C-48BC-B615-E1C1DD9DB29D}" destId="{F1595A9A-90E5-44A0-A514-FA7D7A6F1131}" srcOrd="1" destOrd="0" presId="urn:microsoft.com/office/officeart/2005/8/layout/orgChart1"/>
    <dgm:cxn modelId="{136830F9-38D0-416A-AE7C-E9BB653F1FEF}" type="presOf" srcId="{AA93BB51-9ED7-4A7C-BD82-38523D4BC250}" destId="{9CBCADB1-03B1-4B72-9A03-29E1937CF3BC}" srcOrd="0" destOrd="0" presId="urn:microsoft.com/office/officeart/2005/8/layout/orgChart1"/>
    <dgm:cxn modelId="{0287BD3B-29A8-434C-9BAC-2F212A44DF8E}" srcId="{BB869132-76BE-44F5-B87C-3BBB73288908}" destId="{11C8E026-7D51-4F7D-A2EE-FDE954F4603D}" srcOrd="0" destOrd="0" parTransId="{D7D4D6C3-92D0-4817-B22B-C51E8D948112}" sibTransId="{8C73CE80-A8F2-4FCD-BC84-341F30C73905}"/>
    <dgm:cxn modelId="{653F7DED-87EB-4D3B-BE5A-39D3BA2AA707}" srcId="{5D909496-B23E-45E4-8383-DB4705339D6F}" destId="{BB869132-76BE-44F5-B87C-3BBB73288908}" srcOrd="0" destOrd="0" parTransId="{B082F914-3362-4420-A4DE-39CA40B8CB83}" sibTransId="{B8A35ED9-CA53-4017-9400-65731C695C92}"/>
    <dgm:cxn modelId="{05EF9CA1-85D1-4AC3-9E7B-50EC267D3710}" srcId="{BB869132-76BE-44F5-B87C-3BBB73288908}" destId="{2351641C-B65D-47F2-95E1-C1E5F2A797E9}" srcOrd="2" destOrd="0" parTransId="{EFB256A7-EDFA-4F16-9EB9-E5AA98684EC2}" sibTransId="{48308655-15A1-41EE-862F-BEBE486AC7F4}"/>
    <dgm:cxn modelId="{3A8BCE92-D9B5-448D-AAD7-90EF07C9022D}" type="presOf" srcId="{BB869132-76BE-44F5-B87C-3BBB73288908}" destId="{8051DACB-6076-4F1A-BD63-3AC7B70407D9}" srcOrd="0" destOrd="0" presId="urn:microsoft.com/office/officeart/2005/8/layout/orgChart1"/>
    <dgm:cxn modelId="{87E383AF-D886-450A-B9E0-423334DCFD31}" type="presOf" srcId="{EFB256A7-EDFA-4F16-9EB9-E5AA98684EC2}" destId="{A20B9988-6995-4113-8310-90D72C94B00A}" srcOrd="0" destOrd="0" presId="urn:microsoft.com/office/officeart/2005/8/layout/orgChart1"/>
    <dgm:cxn modelId="{A63988D9-3681-4B25-ABAA-22C2D873D764}" type="presParOf" srcId="{45A0E9A4-9EAB-4935-A5BC-71D039D89249}" destId="{471B31F0-81D7-4521-8A3C-258E83901482}" srcOrd="0" destOrd="0" presId="urn:microsoft.com/office/officeart/2005/8/layout/orgChart1"/>
    <dgm:cxn modelId="{EB0EC05F-B3BB-4FE5-A3EF-F8BC61F10810}" type="presParOf" srcId="{471B31F0-81D7-4521-8A3C-258E83901482}" destId="{828AAB7F-42E9-4117-8BC4-96228835A83C}" srcOrd="0" destOrd="0" presId="urn:microsoft.com/office/officeart/2005/8/layout/orgChart1"/>
    <dgm:cxn modelId="{590C5993-5DFC-439F-B7A6-6B73A568260E}" type="presParOf" srcId="{828AAB7F-42E9-4117-8BC4-96228835A83C}" destId="{8051DACB-6076-4F1A-BD63-3AC7B70407D9}" srcOrd="0" destOrd="0" presId="urn:microsoft.com/office/officeart/2005/8/layout/orgChart1"/>
    <dgm:cxn modelId="{E5C25E0A-4A01-438B-9BB0-7EC7F5E378D3}" type="presParOf" srcId="{828AAB7F-42E9-4117-8BC4-96228835A83C}" destId="{12A99B7B-5B14-4157-A549-13D35A3B41C1}" srcOrd="1" destOrd="0" presId="urn:microsoft.com/office/officeart/2005/8/layout/orgChart1"/>
    <dgm:cxn modelId="{5BE19A4C-B5C3-46F9-9ED8-CDDC9AE4155C}" type="presParOf" srcId="{471B31F0-81D7-4521-8A3C-258E83901482}" destId="{F86B70D4-064D-4648-BEDC-F8E0D7539C3C}" srcOrd="1" destOrd="0" presId="urn:microsoft.com/office/officeart/2005/8/layout/orgChart1"/>
    <dgm:cxn modelId="{F5113832-E761-43C7-835F-35E6F4A83850}" type="presParOf" srcId="{F86B70D4-064D-4648-BEDC-F8E0D7539C3C}" destId="{D170BC68-1A75-4E66-ADCE-D7DEB09F7593}" srcOrd="0" destOrd="0" presId="urn:microsoft.com/office/officeart/2005/8/layout/orgChart1"/>
    <dgm:cxn modelId="{96F6E9BB-65D5-4E4C-A0FC-63C8512534A8}" type="presParOf" srcId="{F86B70D4-064D-4648-BEDC-F8E0D7539C3C}" destId="{826B335B-0483-486B-8B4E-9F743C1CC472}" srcOrd="1" destOrd="0" presId="urn:microsoft.com/office/officeart/2005/8/layout/orgChart1"/>
    <dgm:cxn modelId="{2A81B7B2-2E37-42F0-BB47-84E95B4FDB76}" type="presParOf" srcId="{826B335B-0483-486B-8B4E-9F743C1CC472}" destId="{8E39AFBD-0291-4451-B130-302CAD650EDA}" srcOrd="0" destOrd="0" presId="urn:microsoft.com/office/officeart/2005/8/layout/orgChart1"/>
    <dgm:cxn modelId="{3AD02E6B-E974-4288-BCCC-47735DAAE69A}" type="presParOf" srcId="{8E39AFBD-0291-4451-B130-302CAD650EDA}" destId="{33D218B9-A73D-461E-AA64-4E809E4A1965}" srcOrd="0" destOrd="0" presId="urn:microsoft.com/office/officeart/2005/8/layout/orgChart1"/>
    <dgm:cxn modelId="{FF96EBBB-9CFC-472E-B380-6B10ED894FC8}" type="presParOf" srcId="{8E39AFBD-0291-4451-B130-302CAD650EDA}" destId="{101A34E9-A87A-4B78-A408-0D57DED61691}" srcOrd="1" destOrd="0" presId="urn:microsoft.com/office/officeart/2005/8/layout/orgChart1"/>
    <dgm:cxn modelId="{2D0F2A77-3E87-4D9A-827C-4BD653420A11}" type="presParOf" srcId="{826B335B-0483-486B-8B4E-9F743C1CC472}" destId="{A49EBCCF-5047-49E8-BDD0-72DC62430FD8}" srcOrd="1" destOrd="0" presId="urn:microsoft.com/office/officeart/2005/8/layout/orgChart1"/>
    <dgm:cxn modelId="{E4518B6F-AE5D-49F9-B7A0-BAD9CD7CAEA4}" type="presParOf" srcId="{826B335B-0483-486B-8B4E-9F743C1CC472}" destId="{0B2B10DA-5E6A-46B3-8B40-7EB36E51CE0D}" srcOrd="2" destOrd="0" presId="urn:microsoft.com/office/officeart/2005/8/layout/orgChart1"/>
    <dgm:cxn modelId="{595BF608-DEB8-421D-A850-B189CFBA8832}" type="presParOf" srcId="{F86B70D4-064D-4648-BEDC-F8E0D7539C3C}" destId="{9CBCADB1-03B1-4B72-9A03-29E1937CF3BC}" srcOrd="2" destOrd="0" presId="urn:microsoft.com/office/officeart/2005/8/layout/orgChart1"/>
    <dgm:cxn modelId="{4CCF83FE-ED7E-43DD-9C6E-6900A0EF0976}" type="presParOf" srcId="{F86B70D4-064D-4648-BEDC-F8E0D7539C3C}" destId="{9E026314-0057-4C72-97C0-D5667F75E659}" srcOrd="3" destOrd="0" presId="urn:microsoft.com/office/officeart/2005/8/layout/orgChart1"/>
    <dgm:cxn modelId="{5E7BA913-32D4-451F-AC82-B1E519EA4924}" type="presParOf" srcId="{9E026314-0057-4C72-97C0-D5667F75E659}" destId="{A3B23CEE-582E-48E0-9463-8542D8A46C81}" srcOrd="0" destOrd="0" presId="urn:microsoft.com/office/officeart/2005/8/layout/orgChart1"/>
    <dgm:cxn modelId="{2B80CFA3-5D7A-4547-8941-BFF10E8F3F64}" type="presParOf" srcId="{A3B23CEE-582E-48E0-9463-8542D8A46C81}" destId="{E4AE74CF-3392-417E-952A-6ABDA13F5E8A}" srcOrd="0" destOrd="0" presId="urn:microsoft.com/office/officeart/2005/8/layout/orgChart1"/>
    <dgm:cxn modelId="{6312AE52-7CD3-4C27-A6B8-969928167DBA}" type="presParOf" srcId="{A3B23CEE-582E-48E0-9463-8542D8A46C81}" destId="{F1595A9A-90E5-44A0-A514-FA7D7A6F1131}" srcOrd="1" destOrd="0" presId="urn:microsoft.com/office/officeart/2005/8/layout/orgChart1"/>
    <dgm:cxn modelId="{60BA3B62-0AC8-4152-BA87-56DFEED88403}" type="presParOf" srcId="{9E026314-0057-4C72-97C0-D5667F75E659}" destId="{FABBFCE5-2DD7-428A-8E44-A0773BABA04C}" srcOrd="1" destOrd="0" presId="urn:microsoft.com/office/officeart/2005/8/layout/orgChart1"/>
    <dgm:cxn modelId="{64C8A8B2-7133-42C5-9DA0-DB5B13E7D462}" type="presParOf" srcId="{9E026314-0057-4C72-97C0-D5667F75E659}" destId="{188CE19B-2735-468C-937A-4C60524D4C77}" srcOrd="2" destOrd="0" presId="urn:microsoft.com/office/officeart/2005/8/layout/orgChart1"/>
    <dgm:cxn modelId="{E7C416A5-DC0A-4035-8558-284A736DF413}" type="presParOf" srcId="{F86B70D4-064D-4648-BEDC-F8E0D7539C3C}" destId="{A20B9988-6995-4113-8310-90D72C94B00A}" srcOrd="4" destOrd="0" presId="urn:microsoft.com/office/officeart/2005/8/layout/orgChart1"/>
    <dgm:cxn modelId="{9A0FF569-A213-41DE-A241-16F71615B0C6}" type="presParOf" srcId="{F86B70D4-064D-4648-BEDC-F8E0D7539C3C}" destId="{756AD5D5-F595-48C2-AF0C-86069E7393E2}" srcOrd="5" destOrd="0" presId="urn:microsoft.com/office/officeart/2005/8/layout/orgChart1"/>
    <dgm:cxn modelId="{A5B53878-A309-4BEA-B455-3F25C52F45A0}" type="presParOf" srcId="{756AD5D5-F595-48C2-AF0C-86069E7393E2}" destId="{7306E446-5748-42B6-AA5D-9311C3121137}" srcOrd="0" destOrd="0" presId="urn:microsoft.com/office/officeart/2005/8/layout/orgChart1"/>
    <dgm:cxn modelId="{AB893E66-E83F-47C5-8EEB-3C455ED7A8E0}" type="presParOf" srcId="{7306E446-5748-42B6-AA5D-9311C3121137}" destId="{06A2B478-28DC-4592-ADE6-545D41CA6FA6}" srcOrd="0" destOrd="0" presId="urn:microsoft.com/office/officeart/2005/8/layout/orgChart1"/>
    <dgm:cxn modelId="{5DC51ADD-EE8C-465D-A5D6-99ECE366331B}" type="presParOf" srcId="{7306E446-5748-42B6-AA5D-9311C3121137}" destId="{B23205A1-6006-47B3-9AB8-C78DB7A3700A}" srcOrd="1" destOrd="0" presId="urn:microsoft.com/office/officeart/2005/8/layout/orgChart1"/>
    <dgm:cxn modelId="{9E520F93-8437-4782-8FD3-46FA1FE80892}" type="presParOf" srcId="{756AD5D5-F595-48C2-AF0C-86069E7393E2}" destId="{54FA73AE-F637-4B21-A92D-2F75465E6D35}" srcOrd="1" destOrd="0" presId="urn:microsoft.com/office/officeart/2005/8/layout/orgChart1"/>
    <dgm:cxn modelId="{B856E056-5267-4253-A829-97A23108D970}" type="presParOf" srcId="{756AD5D5-F595-48C2-AF0C-86069E7393E2}" destId="{334ED6CE-06F5-4BDD-A05D-540483BCC5C5}" srcOrd="2" destOrd="0" presId="urn:microsoft.com/office/officeart/2005/8/layout/orgChart1"/>
    <dgm:cxn modelId="{7488FE53-AE21-48D6-A3DC-10F1E4A2AE2C}" type="presParOf" srcId="{471B31F0-81D7-4521-8A3C-258E83901482}" destId="{D1E5DA54-6276-4D21-91D3-0425093FB2B1}"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1B4E5CF-A9A4-44F9-AFD3-F03E149D0095}"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04B2E682-EE87-403C-B894-1A4F1CF8D2CC}">
      <dgm:prSet custT="1"/>
      <dgm:spPr>
        <a:solidFill>
          <a:schemeClr val="accent2">
            <a:lumMod val="60000"/>
            <a:lumOff val="40000"/>
          </a:schemeClr>
        </a:solidFill>
      </dgm:spPr>
      <dgm:t>
        <a:bodyPr/>
        <a:lstStyle/>
        <a:p>
          <a:pPr rtl="0">
            <a:lnSpc>
              <a:spcPct val="90000"/>
            </a:lnSpc>
          </a:pPr>
          <a:r>
            <a:rPr lang="en-US" sz="3600" b="0" i="0" dirty="0" smtClean="0">
              <a:solidFill>
                <a:schemeClr val="tx1">
                  <a:lumMod val="65000"/>
                  <a:lumOff val="35000"/>
                </a:schemeClr>
              </a:solidFill>
            </a:rPr>
            <a:t>found in</a:t>
          </a:r>
          <a:endParaRPr lang="en-US" sz="3600" dirty="0">
            <a:solidFill>
              <a:schemeClr val="tx1">
                <a:lumMod val="65000"/>
                <a:lumOff val="35000"/>
              </a:schemeClr>
            </a:solidFill>
          </a:endParaRPr>
        </a:p>
      </dgm:t>
    </dgm:pt>
    <dgm:pt modelId="{849CE416-A425-4F9A-AB55-495A7A3B8718}" type="parTrans" cxnId="{17A00B7B-3CAF-4D24-8EDC-D5E9AA27993F}">
      <dgm:prSet/>
      <dgm:spPr/>
      <dgm:t>
        <a:bodyPr/>
        <a:lstStyle/>
        <a:p>
          <a:endParaRPr lang="en-US"/>
        </a:p>
      </dgm:t>
    </dgm:pt>
    <dgm:pt modelId="{D8115A48-035E-4240-B526-6B673C2E886B}" type="sibTrans" cxnId="{17A00B7B-3CAF-4D24-8EDC-D5E9AA27993F}">
      <dgm:prSet/>
      <dgm:spPr/>
      <dgm:t>
        <a:bodyPr/>
        <a:lstStyle/>
        <a:p>
          <a:endParaRPr lang="en-US"/>
        </a:p>
      </dgm:t>
    </dgm:pt>
    <dgm:pt modelId="{27B7E19A-1468-42AF-8D5D-19A1FFAB268A}">
      <dgm:prSet custT="1"/>
      <dgm:spPr>
        <a:solidFill>
          <a:schemeClr val="accent2">
            <a:lumMod val="60000"/>
            <a:lumOff val="40000"/>
          </a:schemeClr>
        </a:solidFill>
      </dgm:spPr>
      <dgm:t>
        <a:bodyPr/>
        <a:lstStyle/>
        <a:p>
          <a:pPr rtl="0">
            <a:lnSpc>
              <a:spcPct val="150000"/>
            </a:lnSpc>
          </a:pPr>
          <a:r>
            <a:rPr lang="en-US" sz="3200" b="0" i="0" dirty="0" smtClean="0">
              <a:solidFill>
                <a:schemeClr val="tx1">
                  <a:lumMod val="65000"/>
                  <a:lumOff val="35000"/>
                </a:schemeClr>
              </a:solidFill>
            </a:rPr>
            <a:t>uncontrolled diabetes type I (diabetic ketoacidosis, DKA).</a:t>
          </a:r>
          <a:endParaRPr lang="en-US" sz="3200" dirty="0">
            <a:solidFill>
              <a:schemeClr val="tx1">
                <a:lumMod val="65000"/>
                <a:lumOff val="35000"/>
              </a:schemeClr>
            </a:solidFill>
          </a:endParaRPr>
        </a:p>
      </dgm:t>
    </dgm:pt>
    <dgm:pt modelId="{328C5DF0-9996-4B37-96AA-9D3043E22449}" type="parTrans" cxnId="{C640D75C-F2C7-43A7-9BDC-2C67A56F1ED2}">
      <dgm:prSet/>
      <dgm:spPr/>
      <dgm:t>
        <a:bodyPr/>
        <a:lstStyle/>
        <a:p>
          <a:endParaRPr lang="en-US"/>
        </a:p>
      </dgm:t>
    </dgm:pt>
    <dgm:pt modelId="{BF64C07C-030C-48FB-8228-46F9955FBEF9}" type="sibTrans" cxnId="{C640D75C-F2C7-43A7-9BDC-2C67A56F1ED2}">
      <dgm:prSet/>
      <dgm:spPr/>
      <dgm:t>
        <a:bodyPr/>
        <a:lstStyle/>
        <a:p>
          <a:endParaRPr lang="en-US"/>
        </a:p>
      </dgm:t>
    </dgm:pt>
    <dgm:pt modelId="{35FE9A28-EA30-463D-9A2A-3827C4473200}">
      <dgm:prSet custT="1"/>
      <dgm:spPr>
        <a:solidFill>
          <a:schemeClr val="accent2">
            <a:lumMod val="60000"/>
            <a:lumOff val="40000"/>
          </a:schemeClr>
        </a:solidFill>
      </dgm:spPr>
      <dgm:t>
        <a:bodyPr/>
        <a:lstStyle/>
        <a:p>
          <a:pPr rtl="0">
            <a:lnSpc>
              <a:spcPct val="150000"/>
            </a:lnSpc>
          </a:pPr>
          <a:r>
            <a:rPr lang="en-US" sz="3200" b="0" i="0" dirty="0" smtClean="0">
              <a:solidFill>
                <a:schemeClr val="tx1">
                  <a:lumMod val="65000"/>
                  <a:lumOff val="35000"/>
                </a:schemeClr>
              </a:solidFill>
            </a:rPr>
            <a:t>starvation or fasting</a:t>
          </a:r>
          <a:endParaRPr lang="en-US" sz="3200" dirty="0">
            <a:solidFill>
              <a:schemeClr val="tx1">
                <a:lumMod val="65000"/>
                <a:lumOff val="35000"/>
              </a:schemeClr>
            </a:solidFill>
          </a:endParaRPr>
        </a:p>
      </dgm:t>
    </dgm:pt>
    <dgm:pt modelId="{770F4120-C671-4BE3-8299-92A839C623FE}" type="parTrans" cxnId="{E26564A9-F3A5-4DCC-9FC4-968C54976B24}">
      <dgm:prSet/>
      <dgm:spPr/>
      <dgm:t>
        <a:bodyPr/>
        <a:lstStyle/>
        <a:p>
          <a:endParaRPr lang="en-US"/>
        </a:p>
      </dgm:t>
    </dgm:pt>
    <dgm:pt modelId="{C3ECADAA-225E-4811-AFD1-B0FAA85F5F59}" type="sibTrans" cxnId="{E26564A9-F3A5-4DCC-9FC4-968C54976B24}">
      <dgm:prSet/>
      <dgm:spPr/>
      <dgm:t>
        <a:bodyPr/>
        <a:lstStyle/>
        <a:p>
          <a:endParaRPr lang="en-US"/>
        </a:p>
      </dgm:t>
    </dgm:pt>
    <dgm:pt modelId="{13CAEB2B-BCF0-46CE-8121-E0F273764D01}">
      <dgm:prSet custT="1"/>
      <dgm:spPr>
        <a:solidFill>
          <a:schemeClr val="accent2">
            <a:lumMod val="60000"/>
            <a:lumOff val="40000"/>
          </a:schemeClr>
        </a:solidFill>
      </dgm:spPr>
      <dgm:t>
        <a:bodyPr/>
        <a:lstStyle/>
        <a:p>
          <a:pPr rtl="0">
            <a:lnSpc>
              <a:spcPct val="150000"/>
            </a:lnSpc>
          </a:pPr>
          <a:r>
            <a:rPr lang="en-US" sz="3200" b="0" i="0" dirty="0" smtClean="0">
              <a:solidFill>
                <a:schemeClr val="tx1">
                  <a:lumMod val="65000"/>
                  <a:lumOff val="35000"/>
                </a:schemeClr>
              </a:solidFill>
            </a:rPr>
            <a:t>alcoholic patients with poor dietary intake (alcoholic ketoacidosis).</a:t>
          </a:r>
          <a:endParaRPr lang="en-US" sz="3200" dirty="0">
            <a:solidFill>
              <a:schemeClr val="tx1">
                <a:lumMod val="65000"/>
                <a:lumOff val="35000"/>
              </a:schemeClr>
            </a:solidFill>
          </a:endParaRPr>
        </a:p>
      </dgm:t>
    </dgm:pt>
    <dgm:pt modelId="{817EFE5F-B410-45CA-A260-14DA3AB206B2}" type="parTrans" cxnId="{A69ED012-EA45-418C-BEEC-12816365FB5B}">
      <dgm:prSet/>
      <dgm:spPr/>
      <dgm:t>
        <a:bodyPr/>
        <a:lstStyle/>
        <a:p>
          <a:endParaRPr lang="en-US"/>
        </a:p>
      </dgm:t>
    </dgm:pt>
    <dgm:pt modelId="{219F62C8-CD9B-479B-AAD8-23B432976C81}" type="sibTrans" cxnId="{A69ED012-EA45-418C-BEEC-12816365FB5B}">
      <dgm:prSet/>
      <dgm:spPr/>
      <dgm:t>
        <a:bodyPr/>
        <a:lstStyle/>
        <a:p>
          <a:endParaRPr lang="en-US"/>
        </a:p>
      </dgm:t>
    </dgm:pt>
    <dgm:pt modelId="{FDD421F0-4304-4068-B778-33F41516DE17}" type="pres">
      <dgm:prSet presAssocID="{41B4E5CF-A9A4-44F9-AFD3-F03E149D0095}" presName="Name0" presStyleCnt="0">
        <dgm:presLayoutVars>
          <dgm:dir/>
          <dgm:resizeHandles val="exact"/>
        </dgm:presLayoutVars>
      </dgm:prSet>
      <dgm:spPr/>
    </dgm:pt>
    <dgm:pt modelId="{AC535AAC-137D-495F-A5C0-DCDBCB3B19A2}" type="pres">
      <dgm:prSet presAssocID="{04B2E682-EE87-403C-B894-1A4F1CF8D2CC}" presName="node" presStyleLbl="node1" presStyleIdx="0" presStyleCnt="1">
        <dgm:presLayoutVars>
          <dgm:bulletEnabled val="1"/>
        </dgm:presLayoutVars>
      </dgm:prSet>
      <dgm:spPr/>
      <dgm:t>
        <a:bodyPr/>
        <a:lstStyle/>
        <a:p>
          <a:endParaRPr lang="en-US"/>
        </a:p>
      </dgm:t>
    </dgm:pt>
  </dgm:ptLst>
  <dgm:cxnLst>
    <dgm:cxn modelId="{F5C2C4B3-58CD-443A-9083-416A8782B7FB}" type="presOf" srcId="{35FE9A28-EA30-463D-9A2A-3827C4473200}" destId="{AC535AAC-137D-495F-A5C0-DCDBCB3B19A2}" srcOrd="0" destOrd="2" presId="urn:microsoft.com/office/officeart/2005/8/layout/process1"/>
    <dgm:cxn modelId="{BBDA8A5C-C405-442B-BC77-8C16114D654F}" type="presOf" srcId="{13CAEB2B-BCF0-46CE-8121-E0F273764D01}" destId="{AC535AAC-137D-495F-A5C0-DCDBCB3B19A2}" srcOrd="0" destOrd="3" presId="urn:microsoft.com/office/officeart/2005/8/layout/process1"/>
    <dgm:cxn modelId="{29585662-DCB3-4124-B265-D10A019005E2}" type="presOf" srcId="{04B2E682-EE87-403C-B894-1A4F1CF8D2CC}" destId="{AC535AAC-137D-495F-A5C0-DCDBCB3B19A2}" srcOrd="0" destOrd="0" presId="urn:microsoft.com/office/officeart/2005/8/layout/process1"/>
    <dgm:cxn modelId="{A69ED012-EA45-418C-BEEC-12816365FB5B}" srcId="{04B2E682-EE87-403C-B894-1A4F1CF8D2CC}" destId="{13CAEB2B-BCF0-46CE-8121-E0F273764D01}" srcOrd="2" destOrd="0" parTransId="{817EFE5F-B410-45CA-A260-14DA3AB206B2}" sibTransId="{219F62C8-CD9B-479B-AAD8-23B432976C81}"/>
    <dgm:cxn modelId="{E26564A9-F3A5-4DCC-9FC4-968C54976B24}" srcId="{04B2E682-EE87-403C-B894-1A4F1CF8D2CC}" destId="{35FE9A28-EA30-463D-9A2A-3827C4473200}" srcOrd="1" destOrd="0" parTransId="{770F4120-C671-4BE3-8299-92A839C623FE}" sibTransId="{C3ECADAA-225E-4811-AFD1-B0FAA85F5F59}"/>
    <dgm:cxn modelId="{6479A0EF-A33A-48E8-BD0D-50BEF4840F5E}" type="presOf" srcId="{27B7E19A-1468-42AF-8D5D-19A1FFAB268A}" destId="{AC535AAC-137D-495F-A5C0-DCDBCB3B19A2}" srcOrd="0" destOrd="1" presId="urn:microsoft.com/office/officeart/2005/8/layout/process1"/>
    <dgm:cxn modelId="{C640D75C-F2C7-43A7-9BDC-2C67A56F1ED2}" srcId="{04B2E682-EE87-403C-B894-1A4F1CF8D2CC}" destId="{27B7E19A-1468-42AF-8D5D-19A1FFAB268A}" srcOrd="0" destOrd="0" parTransId="{328C5DF0-9996-4B37-96AA-9D3043E22449}" sibTransId="{BF64C07C-030C-48FB-8228-46F9955FBEF9}"/>
    <dgm:cxn modelId="{82DE1AE5-4742-4F71-AEAC-40F8DC3714A8}" type="presOf" srcId="{41B4E5CF-A9A4-44F9-AFD3-F03E149D0095}" destId="{FDD421F0-4304-4068-B778-33F41516DE17}" srcOrd="0" destOrd="0" presId="urn:microsoft.com/office/officeart/2005/8/layout/process1"/>
    <dgm:cxn modelId="{17A00B7B-3CAF-4D24-8EDC-D5E9AA27993F}" srcId="{41B4E5CF-A9A4-44F9-AFD3-F03E149D0095}" destId="{04B2E682-EE87-403C-B894-1A4F1CF8D2CC}" srcOrd="0" destOrd="0" parTransId="{849CE416-A425-4F9A-AB55-495A7A3B8718}" sibTransId="{D8115A48-035E-4240-B526-6B673C2E886B}"/>
    <dgm:cxn modelId="{4DF8C183-9592-4C93-8DD1-FDB8FFBFCC4A}" type="presParOf" srcId="{FDD421F0-4304-4068-B778-33F41516DE17}" destId="{AC535AAC-137D-495F-A5C0-DCDBCB3B19A2}"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48560A0-0580-4578-8EDA-497C89548555}" type="doc">
      <dgm:prSet loTypeId="urn:microsoft.com/office/officeart/2005/8/layout/vList2" loCatId="list" qsTypeId="urn:microsoft.com/office/officeart/2005/8/quickstyle/simple1" qsCatId="simple" csTypeId="urn:microsoft.com/office/officeart/2005/8/colors/accent2_1" csCatId="accent2"/>
      <dgm:spPr/>
      <dgm:t>
        <a:bodyPr/>
        <a:lstStyle/>
        <a:p>
          <a:endParaRPr lang="en-US"/>
        </a:p>
      </dgm:t>
    </dgm:pt>
    <dgm:pt modelId="{073683C5-3810-464E-A4EC-E566D1395CFC}">
      <dgm:prSet/>
      <dgm:spPr/>
      <dgm:t>
        <a:bodyPr/>
        <a:lstStyle/>
        <a:p>
          <a:pPr rtl="0"/>
          <a:r>
            <a:rPr lang="en-US" b="0" i="0" smtClean="0"/>
            <a:t>mostly in elderly, Type 2 diabetics</a:t>
          </a:r>
          <a:endParaRPr lang="en-US"/>
        </a:p>
      </dgm:t>
    </dgm:pt>
    <dgm:pt modelId="{5A65F3A8-77B0-4613-ADDE-7410A34DED77}" type="parTrans" cxnId="{A6396413-E325-4ADD-9FB9-DF80B9EE5232}">
      <dgm:prSet/>
      <dgm:spPr/>
      <dgm:t>
        <a:bodyPr/>
        <a:lstStyle/>
        <a:p>
          <a:endParaRPr lang="en-US"/>
        </a:p>
      </dgm:t>
    </dgm:pt>
    <dgm:pt modelId="{92AECAFA-F48F-4922-8F4B-3AD7F3C6EA9F}" type="sibTrans" cxnId="{A6396413-E325-4ADD-9FB9-DF80B9EE5232}">
      <dgm:prSet/>
      <dgm:spPr/>
      <dgm:t>
        <a:bodyPr/>
        <a:lstStyle/>
        <a:p>
          <a:endParaRPr lang="en-US"/>
        </a:p>
      </dgm:t>
    </dgm:pt>
    <dgm:pt modelId="{844D7547-8C5F-40FE-AD40-23260D9EDF3C}">
      <dgm:prSet/>
      <dgm:spPr/>
      <dgm:t>
        <a:bodyPr/>
        <a:lstStyle/>
        <a:p>
          <a:pPr rtl="0"/>
          <a:r>
            <a:rPr lang="en-US" b="0" i="0" smtClean="0"/>
            <a:t>The level of insulin is sufficient to prevent ketosis but does not prevent hyperglycaemia and osmotic diuresis</a:t>
          </a:r>
          <a:endParaRPr lang="en-US"/>
        </a:p>
      </dgm:t>
    </dgm:pt>
    <dgm:pt modelId="{F25BC9A1-EEB8-4FB9-8680-3C2F8A8794B9}" type="parTrans" cxnId="{F2BEAB65-A4E5-4BEC-BFD0-38D05F481BCD}">
      <dgm:prSet/>
      <dgm:spPr/>
      <dgm:t>
        <a:bodyPr/>
        <a:lstStyle/>
        <a:p>
          <a:endParaRPr lang="en-US"/>
        </a:p>
      </dgm:t>
    </dgm:pt>
    <dgm:pt modelId="{00EF5555-5FDD-4945-9A87-0AACAD0CF94B}" type="sibTrans" cxnId="{F2BEAB65-A4E5-4BEC-BFD0-38D05F481BCD}">
      <dgm:prSet/>
      <dgm:spPr/>
      <dgm:t>
        <a:bodyPr/>
        <a:lstStyle/>
        <a:p>
          <a:endParaRPr lang="en-US"/>
        </a:p>
      </dgm:t>
    </dgm:pt>
    <dgm:pt modelId="{49D5333F-50A5-474C-B0B8-07F5409C8991}">
      <dgm:prSet/>
      <dgm:spPr/>
      <dgm:t>
        <a:bodyPr/>
        <a:lstStyle/>
        <a:p>
          <a:pPr rtl="0"/>
          <a:r>
            <a:rPr lang="en-US" b="0" i="0" smtClean="0"/>
            <a:t>Precipitating factors include severe illness, dehydration, glucocorticoids, diuretics, parenteral nutrition, dialysis, and surgery. </a:t>
          </a:r>
          <a:endParaRPr lang="en-US"/>
        </a:p>
      </dgm:t>
    </dgm:pt>
    <dgm:pt modelId="{E1B4DE58-AA3C-47B0-98E5-C2689035E88C}" type="parTrans" cxnId="{221CFB48-75E2-407C-8FC6-CA08C1902984}">
      <dgm:prSet/>
      <dgm:spPr/>
      <dgm:t>
        <a:bodyPr/>
        <a:lstStyle/>
        <a:p>
          <a:endParaRPr lang="en-US"/>
        </a:p>
      </dgm:t>
    </dgm:pt>
    <dgm:pt modelId="{A84CF879-CF63-48EE-894F-5FA43B51F419}" type="sibTrans" cxnId="{221CFB48-75E2-407C-8FC6-CA08C1902984}">
      <dgm:prSet/>
      <dgm:spPr/>
      <dgm:t>
        <a:bodyPr/>
        <a:lstStyle/>
        <a:p>
          <a:endParaRPr lang="en-US"/>
        </a:p>
      </dgm:t>
    </dgm:pt>
    <dgm:pt modelId="{1028B98E-D368-4645-9DBA-6D179CA82392}" type="pres">
      <dgm:prSet presAssocID="{C48560A0-0580-4578-8EDA-497C89548555}" presName="linear" presStyleCnt="0">
        <dgm:presLayoutVars>
          <dgm:animLvl val="lvl"/>
          <dgm:resizeHandles val="exact"/>
        </dgm:presLayoutVars>
      </dgm:prSet>
      <dgm:spPr/>
    </dgm:pt>
    <dgm:pt modelId="{4DB73B01-1725-455C-8A4F-E12ED33861D6}" type="pres">
      <dgm:prSet presAssocID="{073683C5-3810-464E-A4EC-E566D1395CFC}" presName="parentText" presStyleLbl="node1" presStyleIdx="0" presStyleCnt="3">
        <dgm:presLayoutVars>
          <dgm:chMax val="0"/>
          <dgm:bulletEnabled val="1"/>
        </dgm:presLayoutVars>
      </dgm:prSet>
      <dgm:spPr/>
    </dgm:pt>
    <dgm:pt modelId="{B42B9D8E-C478-4DF7-AA6C-DF2EFB5D5252}" type="pres">
      <dgm:prSet presAssocID="{92AECAFA-F48F-4922-8F4B-3AD7F3C6EA9F}" presName="spacer" presStyleCnt="0"/>
      <dgm:spPr/>
    </dgm:pt>
    <dgm:pt modelId="{F83CEB52-E672-433A-B3BC-893C9EF70C7E}" type="pres">
      <dgm:prSet presAssocID="{844D7547-8C5F-40FE-AD40-23260D9EDF3C}" presName="parentText" presStyleLbl="node1" presStyleIdx="1" presStyleCnt="3">
        <dgm:presLayoutVars>
          <dgm:chMax val="0"/>
          <dgm:bulletEnabled val="1"/>
        </dgm:presLayoutVars>
      </dgm:prSet>
      <dgm:spPr/>
    </dgm:pt>
    <dgm:pt modelId="{38AA991E-F4D1-4106-ABD8-CFCDB2B696D9}" type="pres">
      <dgm:prSet presAssocID="{00EF5555-5FDD-4945-9A87-0AACAD0CF94B}" presName="spacer" presStyleCnt="0"/>
      <dgm:spPr/>
    </dgm:pt>
    <dgm:pt modelId="{4EF0D92D-00A2-4B2C-B459-538B358C241B}" type="pres">
      <dgm:prSet presAssocID="{49D5333F-50A5-474C-B0B8-07F5409C8991}" presName="parentText" presStyleLbl="node1" presStyleIdx="2" presStyleCnt="3">
        <dgm:presLayoutVars>
          <dgm:chMax val="0"/>
          <dgm:bulletEnabled val="1"/>
        </dgm:presLayoutVars>
      </dgm:prSet>
      <dgm:spPr/>
    </dgm:pt>
  </dgm:ptLst>
  <dgm:cxnLst>
    <dgm:cxn modelId="{F2BEAB65-A4E5-4BEC-BFD0-38D05F481BCD}" srcId="{C48560A0-0580-4578-8EDA-497C89548555}" destId="{844D7547-8C5F-40FE-AD40-23260D9EDF3C}" srcOrd="1" destOrd="0" parTransId="{F25BC9A1-EEB8-4FB9-8680-3C2F8A8794B9}" sibTransId="{00EF5555-5FDD-4945-9A87-0AACAD0CF94B}"/>
    <dgm:cxn modelId="{98108649-21F6-4D0D-89CE-52DEAFC0F7AF}" type="presOf" srcId="{073683C5-3810-464E-A4EC-E566D1395CFC}" destId="{4DB73B01-1725-455C-8A4F-E12ED33861D6}" srcOrd="0" destOrd="0" presId="urn:microsoft.com/office/officeart/2005/8/layout/vList2"/>
    <dgm:cxn modelId="{7DA0AC03-4C10-4BF4-A183-164DAD63085E}" type="presOf" srcId="{844D7547-8C5F-40FE-AD40-23260D9EDF3C}" destId="{F83CEB52-E672-433A-B3BC-893C9EF70C7E}" srcOrd="0" destOrd="0" presId="urn:microsoft.com/office/officeart/2005/8/layout/vList2"/>
    <dgm:cxn modelId="{760E93A5-AC3C-4811-8B40-05575880BC86}" type="presOf" srcId="{49D5333F-50A5-474C-B0B8-07F5409C8991}" destId="{4EF0D92D-00A2-4B2C-B459-538B358C241B}" srcOrd="0" destOrd="0" presId="urn:microsoft.com/office/officeart/2005/8/layout/vList2"/>
    <dgm:cxn modelId="{221CFB48-75E2-407C-8FC6-CA08C1902984}" srcId="{C48560A0-0580-4578-8EDA-497C89548555}" destId="{49D5333F-50A5-474C-B0B8-07F5409C8991}" srcOrd="2" destOrd="0" parTransId="{E1B4DE58-AA3C-47B0-98E5-C2689035E88C}" sibTransId="{A84CF879-CF63-48EE-894F-5FA43B51F419}"/>
    <dgm:cxn modelId="{A6396413-E325-4ADD-9FB9-DF80B9EE5232}" srcId="{C48560A0-0580-4578-8EDA-497C89548555}" destId="{073683C5-3810-464E-A4EC-E566D1395CFC}" srcOrd="0" destOrd="0" parTransId="{5A65F3A8-77B0-4613-ADDE-7410A34DED77}" sibTransId="{92AECAFA-F48F-4922-8F4B-3AD7F3C6EA9F}"/>
    <dgm:cxn modelId="{D267810C-5E61-493D-9B10-2C18F8873D25}" type="presOf" srcId="{C48560A0-0580-4578-8EDA-497C89548555}" destId="{1028B98E-D368-4645-9DBA-6D179CA82392}" srcOrd="0" destOrd="0" presId="urn:microsoft.com/office/officeart/2005/8/layout/vList2"/>
    <dgm:cxn modelId="{FA92F8C2-8698-4BDE-9EA7-3F0D0236C548}" type="presParOf" srcId="{1028B98E-D368-4645-9DBA-6D179CA82392}" destId="{4DB73B01-1725-455C-8A4F-E12ED33861D6}" srcOrd="0" destOrd="0" presId="urn:microsoft.com/office/officeart/2005/8/layout/vList2"/>
    <dgm:cxn modelId="{15F55AF3-80FC-4B4C-9EF5-DA3BD7708146}" type="presParOf" srcId="{1028B98E-D368-4645-9DBA-6D179CA82392}" destId="{B42B9D8E-C478-4DF7-AA6C-DF2EFB5D5252}" srcOrd="1" destOrd="0" presId="urn:microsoft.com/office/officeart/2005/8/layout/vList2"/>
    <dgm:cxn modelId="{54B0370E-DB2A-4026-9D6C-3A9AF5C9AE35}" type="presParOf" srcId="{1028B98E-D368-4645-9DBA-6D179CA82392}" destId="{F83CEB52-E672-433A-B3BC-893C9EF70C7E}" srcOrd="2" destOrd="0" presId="urn:microsoft.com/office/officeart/2005/8/layout/vList2"/>
    <dgm:cxn modelId="{7A799A83-8A94-44C5-9D53-81F3D97C18A0}" type="presParOf" srcId="{1028B98E-D368-4645-9DBA-6D179CA82392}" destId="{38AA991E-F4D1-4106-ABD8-CFCDB2B696D9}" srcOrd="3" destOrd="0" presId="urn:microsoft.com/office/officeart/2005/8/layout/vList2"/>
    <dgm:cxn modelId="{176D9FBA-40BC-4941-A14F-586B86F90C4D}" type="presParOf" srcId="{1028B98E-D368-4645-9DBA-6D179CA82392}" destId="{4EF0D92D-00A2-4B2C-B459-538B358C241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3F7FE4D-84F4-4384-A37A-307B7747BD5C}" type="doc">
      <dgm:prSet loTypeId="urn:microsoft.com/office/officeart/2005/8/layout/venn1" loCatId="relationship" qsTypeId="urn:microsoft.com/office/officeart/2005/8/quickstyle/simple1" qsCatId="simple" csTypeId="urn:microsoft.com/office/officeart/2005/8/colors/colorful2" csCatId="colorful"/>
      <dgm:spPr/>
      <dgm:t>
        <a:bodyPr/>
        <a:lstStyle/>
        <a:p>
          <a:endParaRPr lang="en-US"/>
        </a:p>
      </dgm:t>
    </dgm:pt>
    <dgm:pt modelId="{6B4819A2-A2EB-4463-B2E8-7647FFF7687A}">
      <dgm:prSet/>
      <dgm:spPr/>
      <dgm:t>
        <a:bodyPr/>
        <a:lstStyle/>
        <a:p>
          <a:pPr rtl="0"/>
          <a:r>
            <a:rPr lang="en-US" b="0" i="0" dirty="0" smtClean="0"/>
            <a:t>Hyperglycemia</a:t>
          </a:r>
          <a:endParaRPr lang="en-US" dirty="0"/>
        </a:p>
      </dgm:t>
    </dgm:pt>
    <dgm:pt modelId="{5A653B6C-4BE3-482F-A2B5-339C6353F7AF}" type="parTrans" cxnId="{7365E31D-FCD2-47E6-B5A8-2E172828A1AE}">
      <dgm:prSet/>
      <dgm:spPr/>
      <dgm:t>
        <a:bodyPr/>
        <a:lstStyle/>
        <a:p>
          <a:endParaRPr lang="en-US"/>
        </a:p>
      </dgm:t>
    </dgm:pt>
    <dgm:pt modelId="{FF1F53DC-7A3A-40D9-814F-81392EE031F6}" type="sibTrans" cxnId="{7365E31D-FCD2-47E6-B5A8-2E172828A1AE}">
      <dgm:prSet/>
      <dgm:spPr/>
      <dgm:t>
        <a:bodyPr/>
        <a:lstStyle/>
        <a:p>
          <a:endParaRPr lang="en-US"/>
        </a:p>
      </dgm:t>
    </dgm:pt>
    <dgm:pt modelId="{425EBDF8-89B5-43C5-BF0E-87116CD21FAF}">
      <dgm:prSet/>
      <dgm:spPr/>
      <dgm:t>
        <a:bodyPr/>
        <a:lstStyle/>
        <a:p>
          <a:pPr rtl="0"/>
          <a:r>
            <a:rPr lang="en-US" b="0" i="0" smtClean="0"/>
            <a:t>Ketotic </a:t>
          </a:r>
          <a:endParaRPr lang="en-US"/>
        </a:p>
      </dgm:t>
    </dgm:pt>
    <dgm:pt modelId="{238CB3FF-FB66-4048-BAF2-5D51C976DDE5}" type="parTrans" cxnId="{053334CD-FC44-4B5A-BE32-193BB6D038E2}">
      <dgm:prSet/>
      <dgm:spPr/>
      <dgm:t>
        <a:bodyPr/>
        <a:lstStyle/>
        <a:p>
          <a:endParaRPr lang="en-US"/>
        </a:p>
      </dgm:t>
    </dgm:pt>
    <dgm:pt modelId="{8F0DAD64-E079-4810-9FAE-3B2EE103BBA5}" type="sibTrans" cxnId="{053334CD-FC44-4B5A-BE32-193BB6D038E2}">
      <dgm:prSet/>
      <dgm:spPr/>
      <dgm:t>
        <a:bodyPr/>
        <a:lstStyle/>
        <a:p>
          <a:endParaRPr lang="en-US"/>
        </a:p>
      </dgm:t>
    </dgm:pt>
    <dgm:pt modelId="{D626E2C7-BA76-4236-9F28-70DA35F3E0D1}">
      <dgm:prSet/>
      <dgm:spPr/>
      <dgm:t>
        <a:bodyPr/>
        <a:lstStyle/>
        <a:p>
          <a:pPr rtl="0"/>
          <a:r>
            <a:rPr lang="en-US" b="0" i="0" smtClean="0"/>
            <a:t>Metabolic acidosis</a:t>
          </a:r>
          <a:endParaRPr lang="en-US"/>
        </a:p>
      </dgm:t>
    </dgm:pt>
    <dgm:pt modelId="{F923B34A-1107-40C6-9F0B-46F3D135B687}" type="parTrans" cxnId="{84310AAA-2870-480B-80A7-6AB5CEBCF9B2}">
      <dgm:prSet/>
      <dgm:spPr/>
      <dgm:t>
        <a:bodyPr/>
        <a:lstStyle/>
        <a:p>
          <a:endParaRPr lang="en-US"/>
        </a:p>
      </dgm:t>
    </dgm:pt>
    <dgm:pt modelId="{91D92130-87CE-4C60-8750-967B2F4AE648}" type="sibTrans" cxnId="{84310AAA-2870-480B-80A7-6AB5CEBCF9B2}">
      <dgm:prSet/>
      <dgm:spPr/>
      <dgm:t>
        <a:bodyPr/>
        <a:lstStyle/>
        <a:p>
          <a:endParaRPr lang="en-US"/>
        </a:p>
      </dgm:t>
    </dgm:pt>
    <dgm:pt modelId="{BA360037-C1A7-4598-A582-67088718A249}" type="pres">
      <dgm:prSet presAssocID="{23F7FE4D-84F4-4384-A37A-307B7747BD5C}" presName="compositeShape" presStyleCnt="0">
        <dgm:presLayoutVars>
          <dgm:chMax val="7"/>
          <dgm:dir/>
          <dgm:resizeHandles val="exact"/>
        </dgm:presLayoutVars>
      </dgm:prSet>
      <dgm:spPr/>
    </dgm:pt>
    <dgm:pt modelId="{DC1C9055-3900-44E2-8401-608542AA88EC}" type="pres">
      <dgm:prSet presAssocID="{6B4819A2-A2EB-4463-B2E8-7647FFF7687A}" presName="circ1" presStyleLbl="vennNode1" presStyleIdx="0" presStyleCnt="3"/>
      <dgm:spPr/>
    </dgm:pt>
    <dgm:pt modelId="{76CA440F-BBA6-431F-A1D4-1C5452B93815}" type="pres">
      <dgm:prSet presAssocID="{6B4819A2-A2EB-4463-B2E8-7647FFF7687A}" presName="circ1Tx" presStyleLbl="revTx" presStyleIdx="0" presStyleCnt="0">
        <dgm:presLayoutVars>
          <dgm:chMax val="0"/>
          <dgm:chPref val="0"/>
          <dgm:bulletEnabled val="1"/>
        </dgm:presLayoutVars>
      </dgm:prSet>
      <dgm:spPr/>
    </dgm:pt>
    <dgm:pt modelId="{E81F588D-F819-4D8E-93E9-DF96DF623334}" type="pres">
      <dgm:prSet presAssocID="{425EBDF8-89B5-43C5-BF0E-87116CD21FAF}" presName="circ2" presStyleLbl="vennNode1" presStyleIdx="1" presStyleCnt="3"/>
      <dgm:spPr/>
    </dgm:pt>
    <dgm:pt modelId="{30BFB6D5-0335-461B-B6BB-716EA7BF3C31}" type="pres">
      <dgm:prSet presAssocID="{425EBDF8-89B5-43C5-BF0E-87116CD21FAF}" presName="circ2Tx" presStyleLbl="revTx" presStyleIdx="0" presStyleCnt="0">
        <dgm:presLayoutVars>
          <dgm:chMax val="0"/>
          <dgm:chPref val="0"/>
          <dgm:bulletEnabled val="1"/>
        </dgm:presLayoutVars>
      </dgm:prSet>
      <dgm:spPr/>
    </dgm:pt>
    <dgm:pt modelId="{5A2A8554-2089-4D7D-9CFB-F33AC7A4BCFC}" type="pres">
      <dgm:prSet presAssocID="{D626E2C7-BA76-4236-9F28-70DA35F3E0D1}" presName="circ3" presStyleLbl="vennNode1" presStyleIdx="2" presStyleCnt="3"/>
      <dgm:spPr/>
    </dgm:pt>
    <dgm:pt modelId="{C5E1214A-6757-42AC-A412-7DD59FF365E3}" type="pres">
      <dgm:prSet presAssocID="{D626E2C7-BA76-4236-9F28-70DA35F3E0D1}" presName="circ3Tx" presStyleLbl="revTx" presStyleIdx="0" presStyleCnt="0">
        <dgm:presLayoutVars>
          <dgm:chMax val="0"/>
          <dgm:chPref val="0"/>
          <dgm:bulletEnabled val="1"/>
        </dgm:presLayoutVars>
      </dgm:prSet>
      <dgm:spPr/>
    </dgm:pt>
  </dgm:ptLst>
  <dgm:cxnLst>
    <dgm:cxn modelId="{85D43D7C-247B-48B5-924E-60795A458535}" type="presOf" srcId="{23F7FE4D-84F4-4384-A37A-307B7747BD5C}" destId="{BA360037-C1A7-4598-A582-67088718A249}" srcOrd="0" destOrd="0" presId="urn:microsoft.com/office/officeart/2005/8/layout/venn1"/>
    <dgm:cxn modelId="{163F70ED-A1E5-4930-82BC-13E139B78552}" type="presOf" srcId="{425EBDF8-89B5-43C5-BF0E-87116CD21FAF}" destId="{30BFB6D5-0335-461B-B6BB-716EA7BF3C31}" srcOrd="1" destOrd="0" presId="urn:microsoft.com/office/officeart/2005/8/layout/venn1"/>
    <dgm:cxn modelId="{7365E31D-FCD2-47E6-B5A8-2E172828A1AE}" srcId="{23F7FE4D-84F4-4384-A37A-307B7747BD5C}" destId="{6B4819A2-A2EB-4463-B2E8-7647FFF7687A}" srcOrd="0" destOrd="0" parTransId="{5A653B6C-4BE3-482F-A2B5-339C6353F7AF}" sibTransId="{FF1F53DC-7A3A-40D9-814F-81392EE031F6}"/>
    <dgm:cxn modelId="{78AFB94D-C6CB-4CE7-9924-F9FCCE0BB2F9}" type="presOf" srcId="{6B4819A2-A2EB-4463-B2E8-7647FFF7687A}" destId="{76CA440F-BBA6-431F-A1D4-1C5452B93815}" srcOrd="1" destOrd="0" presId="urn:microsoft.com/office/officeart/2005/8/layout/venn1"/>
    <dgm:cxn modelId="{053334CD-FC44-4B5A-BE32-193BB6D038E2}" srcId="{23F7FE4D-84F4-4384-A37A-307B7747BD5C}" destId="{425EBDF8-89B5-43C5-BF0E-87116CD21FAF}" srcOrd="1" destOrd="0" parTransId="{238CB3FF-FB66-4048-BAF2-5D51C976DDE5}" sibTransId="{8F0DAD64-E079-4810-9FAE-3B2EE103BBA5}"/>
    <dgm:cxn modelId="{70A2BB26-C860-47A5-A493-E0E3DC4AD94E}" type="presOf" srcId="{D626E2C7-BA76-4236-9F28-70DA35F3E0D1}" destId="{5A2A8554-2089-4D7D-9CFB-F33AC7A4BCFC}" srcOrd="0" destOrd="0" presId="urn:microsoft.com/office/officeart/2005/8/layout/venn1"/>
    <dgm:cxn modelId="{84310AAA-2870-480B-80A7-6AB5CEBCF9B2}" srcId="{23F7FE4D-84F4-4384-A37A-307B7747BD5C}" destId="{D626E2C7-BA76-4236-9F28-70DA35F3E0D1}" srcOrd="2" destOrd="0" parTransId="{F923B34A-1107-40C6-9F0B-46F3D135B687}" sibTransId="{91D92130-87CE-4C60-8750-967B2F4AE648}"/>
    <dgm:cxn modelId="{8C5333EA-3C92-4A42-A8BB-193BCF5E79E2}" type="presOf" srcId="{425EBDF8-89B5-43C5-BF0E-87116CD21FAF}" destId="{E81F588D-F819-4D8E-93E9-DF96DF623334}" srcOrd="0" destOrd="0" presId="urn:microsoft.com/office/officeart/2005/8/layout/venn1"/>
    <dgm:cxn modelId="{0A2DAA16-E2EE-4083-ABE9-E69895768EAA}" type="presOf" srcId="{D626E2C7-BA76-4236-9F28-70DA35F3E0D1}" destId="{C5E1214A-6757-42AC-A412-7DD59FF365E3}" srcOrd="1" destOrd="0" presId="urn:microsoft.com/office/officeart/2005/8/layout/venn1"/>
    <dgm:cxn modelId="{E4AFB33C-FAAB-4FCD-A10F-4A6C160C231E}" type="presOf" srcId="{6B4819A2-A2EB-4463-B2E8-7647FFF7687A}" destId="{DC1C9055-3900-44E2-8401-608542AA88EC}" srcOrd="0" destOrd="0" presId="urn:microsoft.com/office/officeart/2005/8/layout/venn1"/>
    <dgm:cxn modelId="{ED4873B7-6569-45F8-9EE2-281ADE82031B}" type="presParOf" srcId="{BA360037-C1A7-4598-A582-67088718A249}" destId="{DC1C9055-3900-44E2-8401-608542AA88EC}" srcOrd="0" destOrd="0" presId="urn:microsoft.com/office/officeart/2005/8/layout/venn1"/>
    <dgm:cxn modelId="{A5D39D8E-5068-4BB8-AC72-BF3D34B59C19}" type="presParOf" srcId="{BA360037-C1A7-4598-A582-67088718A249}" destId="{76CA440F-BBA6-431F-A1D4-1C5452B93815}" srcOrd="1" destOrd="0" presId="urn:microsoft.com/office/officeart/2005/8/layout/venn1"/>
    <dgm:cxn modelId="{702C431F-254D-48AC-9CCA-AC8CE4B6D423}" type="presParOf" srcId="{BA360037-C1A7-4598-A582-67088718A249}" destId="{E81F588D-F819-4D8E-93E9-DF96DF623334}" srcOrd="2" destOrd="0" presId="urn:microsoft.com/office/officeart/2005/8/layout/venn1"/>
    <dgm:cxn modelId="{5887D011-3494-44F9-B3CB-456907B99647}" type="presParOf" srcId="{BA360037-C1A7-4598-A582-67088718A249}" destId="{30BFB6D5-0335-461B-B6BB-716EA7BF3C31}" srcOrd="3" destOrd="0" presId="urn:microsoft.com/office/officeart/2005/8/layout/venn1"/>
    <dgm:cxn modelId="{4391A5E5-C1A6-4588-A598-B64746A0CEF5}" type="presParOf" srcId="{BA360037-C1A7-4598-A582-67088718A249}" destId="{5A2A8554-2089-4D7D-9CFB-F33AC7A4BCFC}" srcOrd="4" destOrd="0" presId="urn:microsoft.com/office/officeart/2005/8/layout/venn1"/>
    <dgm:cxn modelId="{9A8EA79F-7B37-4224-A0B1-0F70694BB4D7}" type="presParOf" srcId="{BA360037-C1A7-4598-A582-67088718A249}" destId="{C5E1214A-6757-42AC-A412-7DD59FF365E3}"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6AF308F-F22D-4112-AA8F-8CDEEB27D380}" type="doc">
      <dgm:prSet loTypeId="urn:microsoft.com/office/officeart/2005/8/layout/venn1" loCatId="relationship" qsTypeId="urn:microsoft.com/office/officeart/2005/8/quickstyle/simple1" qsCatId="simple" csTypeId="urn:microsoft.com/office/officeart/2005/8/colors/colorful4" csCatId="colorful"/>
      <dgm:spPr/>
      <dgm:t>
        <a:bodyPr/>
        <a:lstStyle/>
        <a:p>
          <a:endParaRPr lang="en-US"/>
        </a:p>
      </dgm:t>
    </dgm:pt>
    <dgm:pt modelId="{4ADFA9D9-4969-4820-A9D6-7ECAB9905DDC}">
      <dgm:prSet/>
      <dgm:spPr/>
      <dgm:t>
        <a:bodyPr/>
        <a:lstStyle/>
        <a:p>
          <a:pPr rtl="0"/>
          <a:r>
            <a:rPr lang="en-US" b="0" i="0" smtClean="0"/>
            <a:t>Hyperglycemia </a:t>
          </a:r>
          <a:endParaRPr lang="en-US"/>
        </a:p>
      </dgm:t>
    </dgm:pt>
    <dgm:pt modelId="{54665221-9E42-4FBD-9BD7-D08887E3A6E7}" type="parTrans" cxnId="{8D2F6C71-1ABD-4645-8BBB-E494560DEECE}">
      <dgm:prSet/>
      <dgm:spPr/>
      <dgm:t>
        <a:bodyPr/>
        <a:lstStyle/>
        <a:p>
          <a:endParaRPr lang="en-US"/>
        </a:p>
      </dgm:t>
    </dgm:pt>
    <dgm:pt modelId="{17981F44-7C0C-4053-AC08-AC7BFE50D713}" type="sibTrans" cxnId="{8D2F6C71-1ABD-4645-8BBB-E494560DEECE}">
      <dgm:prSet/>
      <dgm:spPr/>
      <dgm:t>
        <a:bodyPr/>
        <a:lstStyle/>
        <a:p>
          <a:endParaRPr lang="en-US"/>
        </a:p>
      </dgm:t>
    </dgm:pt>
    <dgm:pt modelId="{A4BE3899-69DC-4F66-9F41-22FA82D04B32}">
      <dgm:prSet/>
      <dgm:spPr/>
      <dgm:t>
        <a:bodyPr/>
        <a:lstStyle/>
        <a:p>
          <a:pPr rtl="0"/>
          <a:r>
            <a:rPr lang="en-US" b="0" i="0" smtClean="0"/>
            <a:t>High serum osmolality</a:t>
          </a:r>
          <a:endParaRPr lang="en-US"/>
        </a:p>
      </dgm:t>
    </dgm:pt>
    <dgm:pt modelId="{5FF27E16-9897-4DEA-9F4E-AF86E225152F}" type="parTrans" cxnId="{72FE026B-ED62-4CED-AAF7-FCB7BFDC8499}">
      <dgm:prSet/>
      <dgm:spPr/>
      <dgm:t>
        <a:bodyPr/>
        <a:lstStyle/>
        <a:p>
          <a:endParaRPr lang="en-US"/>
        </a:p>
      </dgm:t>
    </dgm:pt>
    <dgm:pt modelId="{FADDDF7D-8FF1-4612-9F37-2FA7F0626F36}" type="sibTrans" cxnId="{72FE026B-ED62-4CED-AAF7-FCB7BFDC8499}">
      <dgm:prSet/>
      <dgm:spPr/>
      <dgm:t>
        <a:bodyPr/>
        <a:lstStyle/>
        <a:p>
          <a:endParaRPr lang="en-US"/>
        </a:p>
      </dgm:t>
    </dgm:pt>
    <dgm:pt modelId="{1D09C7D1-F32E-4D3E-ACB5-630CAFD2C036}">
      <dgm:prSet/>
      <dgm:spPr/>
      <dgm:t>
        <a:bodyPr/>
        <a:lstStyle/>
        <a:p>
          <a:pPr rtl="0"/>
          <a:r>
            <a:rPr lang="en-US" b="0" i="0" smtClean="0"/>
            <a:t>Absence of significant acidosis</a:t>
          </a:r>
          <a:endParaRPr lang="en-US"/>
        </a:p>
      </dgm:t>
    </dgm:pt>
    <dgm:pt modelId="{D52BA8DB-0E2D-43CA-8DFA-8A1F881541E3}" type="parTrans" cxnId="{E34909D4-C1C6-4BD1-8C4D-691DA32A6F7E}">
      <dgm:prSet/>
      <dgm:spPr/>
      <dgm:t>
        <a:bodyPr/>
        <a:lstStyle/>
        <a:p>
          <a:endParaRPr lang="en-US"/>
        </a:p>
      </dgm:t>
    </dgm:pt>
    <dgm:pt modelId="{6229DE14-C607-4415-BC21-4551EDDA6716}" type="sibTrans" cxnId="{E34909D4-C1C6-4BD1-8C4D-691DA32A6F7E}">
      <dgm:prSet/>
      <dgm:spPr/>
      <dgm:t>
        <a:bodyPr/>
        <a:lstStyle/>
        <a:p>
          <a:endParaRPr lang="en-US"/>
        </a:p>
      </dgm:t>
    </dgm:pt>
    <dgm:pt modelId="{942CC736-4964-446B-9EC2-BBA963BA955D}" type="pres">
      <dgm:prSet presAssocID="{46AF308F-F22D-4112-AA8F-8CDEEB27D380}" presName="compositeShape" presStyleCnt="0">
        <dgm:presLayoutVars>
          <dgm:chMax val="7"/>
          <dgm:dir/>
          <dgm:resizeHandles val="exact"/>
        </dgm:presLayoutVars>
      </dgm:prSet>
      <dgm:spPr/>
    </dgm:pt>
    <dgm:pt modelId="{AF861D83-5F32-4B39-AEEA-4101C4AFFECC}" type="pres">
      <dgm:prSet presAssocID="{4ADFA9D9-4969-4820-A9D6-7ECAB9905DDC}" presName="circ1" presStyleLbl="vennNode1" presStyleIdx="0" presStyleCnt="3"/>
      <dgm:spPr/>
    </dgm:pt>
    <dgm:pt modelId="{29DD70CA-9B90-4C39-88DE-B2E877EA213A}" type="pres">
      <dgm:prSet presAssocID="{4ADFA9D9-4969-4820-A9D6-7ECAB9905DDC}" presName="circ1Tx" presStyleLbl="revTx" presStyleIdx="0" presStyleCnt="0">
        <dgm:presLayoutVars>
          <dgm:chMax val="0"/>
          <dgm:chPref val="0"/>
          <dgm:bulletEnabled val="1"/>
        </dgm:presLayoutVars>
      </dgm:prSet>
      <dgm:spPr/>
    </dgm:pt>
    <dgm:pt modelId="{91A4BD44-3947-4EB9-9CFE-C7086A3218A3}" type="pres">
      <dgm:prSet presAssocID="{A4BE3899-69DC-4F66-9F41-22FA82D04B32}" presName="circ2" presStyleLbl="vennNode1" presStyleIdx="1" presStyleCnt="3"/>
      <dgm:spPr/>
    </dgm:pt>
    <dgm:pt modelId="{DF270AFC-36F6-4398-9407-3B268AF5FAE4}" type="pres">
      <dgm:prSet presAssocID="{A4BE3899-69DC-4F66-9F41-22FA82D04B32}" presName="circ2Tx" presStyleLbl="revTx" presStyleIdx="0" presStyleCnt="0">
        <dgm:presLayoutVars>
          <dgm:chMax val="0"/>
          <dgm:chPref val="0"/>
          <dgm:bulletEnabled val="1"/>
        </dgm:presLayoutVars>
      </dgm:prSet>
      <dgm:spPr/>
    </dgm:pt>
    <dgm:pt modelId="{52F620CC-2BF1-477B-B063-94D9BFFBEA93}" type="pres">
      <dgm:prSet presAssocID="{1D09C7D1-F32E-4D3E-ACB5-630CAFD2C036}" presName="circ3" presStyleLbl="vennNode1" presStyleIdx="2" presStyleCnt="3"/>
      <dgm:spPr/>
    </dgm:pt>
    <dgm:pt modelId="{FD4A83EC-1772-4E5D-80D4-A5C12B34B762}" type="pres">
      <dgm:prSet presAssocID="{1D09C7D1-F32E-4D3E-ACB5-630CAFD2C036}" presName="circ3Tx" presStyleLbl="revTx" presStyleIdx="0" presStyleCnt="0">
        <dgm:presLayoutVars>
          <dgm:chMax val="0"/>
          <dgm:chPref val="0"/>
          <dgm:bulletEnabled val="1"/>
        </dgm:presLayoutVars>
      </dgm:prSet>
      <dgm:spPr/>
    </dgm:pt>
  </dgm:ptLst>
  <dgm:cxnLst>
    <dgm:cxn modelId="{1A0A1E0E-5C00-4650-A90B-5A3B41001479}" type="presOf" srcId="{46AF308F-F22D-4112-AA8F-8CDEEB27D380}" destId="{942CC736-4964-446B-9EC2-BBA963BA955D}" srcOrd="0" destOrd="0" presId="urn:microsoft.com/office/officeart/2005/8/layout/venn1"/>
    <dgm:cxn modelId="{E34909D4-C1C6-4BD1-8C4D-691DA32A6F7E}" srcId="{46AF308F-F22D-4112-AA8F-8CDEEB27D380}" destId="{1D09C7D1-F32E-4D3E-ACB5-630CAFD2C036}" srcOrd="2" destOrd="0" parTransId="{D52BA8DB-0E2D-43CA-8DFA-8A1F881541E3}" sibTransId="{6229DE14-C607-4415-BC21-4551EDDA6716}"/>
    <dgm:cxn modelId="{A4F7D0F8-DF9C-4B2F-B4EA-08C38E6F0669}" type="presOf" srcId="{1D09C7D1-F32E-4D3E-ACB5-630CAFD2C036}" destId="{52F620CC-2BF1-477B-B063-94D9BFFBEA93}" srcOrd="0" destOrd="0" presId="urn:microsoft.com/office/officeart/2005/8/layout/venn1"/>
    <dgm:cxn modelId="{1E225686-B325-4D82-A003-6396F79A1E6D}" type="presOf" srcId="{A4BE3899-69DC-4F66-9F41-22FA82D04B32}" destId="{91A4BD44-3947-4EB9-9CFE-C7086A3218A3}" srcOrd="0" destOrd="0" presId="urn:microsoft.com/office/officeart/2005/8/layout/venn1"/>
    <dgm:cxn modelId="{8D2F6C71-1ABD-4645-8BBB-E494560DEECE}" srcId="{46AF308F-F22D-4112-AA8F-8CDEEB27D380}" destId="{4ADFA9D9-4969-4820-A9D6-7ECAB9905DDC}" srcOrd="0" destOrd="0" parTransId="{54665221-9E42-4FBD-9BD7-D08887E3A6E7}" sibTransId="{17981F44-7C0C-4053-AC08-AC7BFE50D713}"/>
    <dgm:cxn modelId="{DDF5D759-E05A-4755-B259-6A711589F575}" type="presOf" srcId="{4ADFA9D9-4969-4820-A9D6-7ECAB9905DDC}" destId="{AF861D83-5F32-4B39-AEEA-4101C4AFFECC}" srcOrd="0" destOrd="0" presId="urn:microsoft.com/office/officeart/2005/8/layout/venn1"/>
    <dgm:cxn modelId="{72FE026B-ED62-4CED-AAF7-FCB7BFDC8499}" srcId="{46AF308F-F22D-4112-AA8F-8CDEEB27D380}" destId="{A4BE3899-69DC-4F66-9F41-22FA82D04B32}" srcOrd="1" destOrd="0" parTransId="{5FF27E16-9897-4DEA-9F4E-AF86E225152F}" sibTransId="{FADDDF7D-8FF1-4612-9F37-2FA7F0626F36}"/>
    <dgm:cxn modelId="{39B4E05D-E642-4A39-94B5-F0D5F99CFC2E}" type="presOf" srcId="{A4BE3899-69DC-4F66-9F41-22FA82D04B32}" destId="{DF270AFC-36F6-4398-9407-3B268AF5FAE4}" srcOrd="1" destOrd="0" presId="urn:microsoft.com/office/officeart/2005/8/layout/venn1"/>
    <dgm:cxn modelId="{29FFF7BB-ACA0-4FE2-91B9-97E8717B3ABB}" type="presOf" srcId="{4ADFA9D9-4969-4820-A9D6-7ECAB9905DDC}" destId="{29DD70CA-9B90-4C39-88DE-B2E877EA213A}" srcOrd="1" destOrd="0" presId="urn:microsoft.com/office/officeart/2005/8/layout/venn1"/>
    <dgm:cxn modelId="{5B7F22F3-CA66-4F95-89CB-746AEC8F2564}" type="presOf" srcId="{1D09C7D1-F32E-4D3E-ACB5-630CAFD2C036}" destId="{FD4A83EC-1772-4E5D-80D4-A5C12B34B762}" srcOrd="1" destOrd="0" presId="urn:microsoft.com/office/officeart/2005/8/layout/venn1"/>
    <dgm:cxn modelId="{37E3108E-B9E6-4455-9512-27D29479B84C}" type="presParOf" srcId="{942CC736-4964-446B-9EC2-BBA963BA955D}" destId="{AF861D83-5F32-4B39-AEEA-4101C4AFFECC}" srcOrd="0" destOrd="0" presId="urn:microsoft.com/office/officeart/2005/8/layout/venn1"/>
    <dgm:cxn modelId="{A263AF0A-08E3-4940-AEBF-567B9ACB638C}" type="presParOf" srcId="{942CC736-4964-446B-9EC2-BBA963BA955D}" destId="{29DD70CA-9B90-4C39-88DE-B2E877EA213A}" srcOrd="1" destOrd="0" presId="urn:microsoft.com/office/officeart/2005/8/layout/venn1"/>
    <dgm:cxn modelId="{5B7FDF38-BB54-4A94-A667-3273EA6E407A}" type="presParOf" srcId="{942CC736-4964-446B-9EC2-BBA963BA955D}" destId="{91A4BD44-3947-4EB9-9CFE-C7086A3218A3}" srcOrd="2" destOrd="0" presId="urn:microsoft.com/office/officeart/2005/8/layout/venn1"/>
    <dgm:cxn modelId="{51BDE36C-9D5B-4C29-8FF9-836DCD66FDBB}" type="presParOf" srcId="{942CC736-4964-446B-9EC2-BBA963BA955D}" destId="{DF270AFC-36F6-4398-9407-3B268AF5FAE4}" srcOrd="3" destOrd="0" presId="urn:microsoft.com/office/officeart/2005/8/layout/venn1"/>
    <dgm:cxn modelId="{75FBD3DD-5A5A-4B04-BBF0-6590F96F04B0}" type="presParOf" srcId="{942CC736-4964-446B-9EC2-BBA963BA955D}" destId="{52F620CC-2BF1-477B-B063-94D9BFFBEA93}" srcOrd="4" destOrd="0" presId="urn:microsoft.com/office/officeart/2005/8/layout/venn1"/>
    <dgm:cxn modelId="{1CE079BA-55E9-4B31-9BAD-3104A1660916}" type="presParOf" srcId="{942CC736-4964-446B-9EC2-BBA963BA955D}" destId="{FD4A83EC-1772-4E5D-80D4-A5C12B34B762}" srcOrd="5" destOrd="0" presId="urn:microsoft.com/office/officeart/2005/8/layout/ven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1406344-3D98-46D5-88D4-BD3B288F76BA}" type="doc">
      <dgm:prSet loTypeId="urn:microsoft.com/office/officeart/2005/8/layout/hProcess11" loCatId="process" qsTypeId="urn:microsoft.com/office/officeart/2005/8/quickstyle/simple1" qsCatId="simple" csTypeId="urn:microsoft.com/office/officeart/2005/8/colors/accent1_2" csCatId="accent1"/>
      <dgm:spPr/>
      <dgm:t>
        <a:bodyPr/>
        <a:lstStyle/>
        <a:p>
          <a:endParaRPr lang="en-US"/>
        </a:p>
      </dgm:t>
    </dgm:pt>
    <dgm:pt modelId="{36723F90-D377-463F-80E5-3275754DF865}">
      <dgm:prSet custT="1"/>
      <dgm:spPr/>
      <dgm:t>
        <a:bodyPr/>
        <a:lstStyle/>
        <a:p>
          <a:pPr rtl="0"/>
          <a:r>
            <a:rPr lang="en-US" sz="3200" b="0" i="0" dirty="0" smtClean="0"/>
            <a:t>Principle:</a:t>
          </a:r>
          <a:r>
            <a:rPr lang="en-US" sz="2800" b="0" i="0" dirty="0" smtClean="0"/>
            <a:t>  (Enzymatic method)</a:t>
          </a:r>
          <a:endParaRPr lang="en-US" sz="2800" dirty="0"/>
        </a:p>
      </dgm:t>
    </dgm:pt>
    <dgm:pt modelId="{CF7B39CE-D268-47D3-9837-D5B3DDE33A4C}" type="parTrans" cxnId="{64022C75-8D4F-449A-8DF7-2B7EA6EF6CE9}">
      <dgm:prSet/>
      <dgm:spPr/>
      <dgm:t>
        <a:bodyPr/>
        <a:lstStyle/>
        <a:p>
          <a:endParaRPr lang="en-US"/>
        </a:p>
      </dgm:t>
    </dgm:pt>
    <dgm:pt modelId="{E6AAC6DE-DE47-4639-A1E9-ECEED94E2F84}" type="sibTrans" cxnId="{64022C75-8D4F-449A-8DF7-2B7EA6EF6CE9}">
      <dgm:prSet/>
      <dgm:spPr/>
      <dgm:t>
        <a:bodyPr/>
        <a:lstStyle/>
        <a:p>
          <a:endParaRPr lang="en-US"/>
        </a:p>
      </dgm:t>
    </dgm:pt>
    <dgm:pt modelId="{19E94AC1-A07B-4113-BBC8-FF8BA40AEAE9}">
      <dgm:prSet/>
      <dgm:spPr/>
      <dgm:t>
        <a:bodyPr/>
        <a:lstStyle/>
        <a:p>
          <a:pPr rtl="0"/>
          <a:r>
            <a:rPr lang="en-US" sz="2500" b="0" i="0" dirty="0" smtClean="0"/>
            <a:t>Glucose is oxidized by glucose oxidase to gluconate and hydrogen peroxide according to the following equation:</a:t>
          </a:r>
          <a:endParaRPr lang="en-US" sz="2500" dirty="0"/>
        </a:p>
      </dgm:t>
    </dgm:pt>
    <dgm:pt modelId="{8D6F599C-1896-4344-B1A8-36368E0CBAE0}" type="parTrans" cxnId="{7F9E10BB-3026-4455-99A5-6E12682CEFFE}">
      <dgm:prSet/>
      <dgm:spPr/>
      <dgm:t>
        <a:bodyPr/>
        <a:lstStyle/>
        <a:p>
          <a:endParaRPr lang="en-US"/>
        </a:p>
      </dgm:t>
    </dgm:pt>
    <dgm:pt modelId="{4776B989-53E6-4788-83BE-D15FFF547452}" type="sibTrans" cxnId="{7F9E10BB-3026-4455-99A5-6E12682CEFFE}">
      <dgm:prSet/>
      <dgm:spPr/>
      <dgm:t>
        <a:bodyPr/>
        <a:lstStyle/>
        <a:p>
          <a:endParaRPr lang="en-US"/>
        </a:p>
      </dgm:t>
    </dgm:pt>
    <dgm:pt modelId="{3848E4F6-BD84-4E8C-B102-155F6381042B}" type="pres">
      <dgm:prSet presAssocID="{81406344-3D98-46D5-88D4-BD3B288F76BA}" presName="Name0" presStyleCnt="0">
        <dgm:presLayoutVars>
          <dgm:dir/>
          <dgm:resizeHandles val="exact"/>
        </dgm:presLayoutVars>
      </dgm:prSet>
      <dgm:spPr/>
    </dgm:pt>
    <dgm:pt modelId="{6A3BB624-704E-4834-A798-B70D7A37102C}" type="pres">
      <dgm:prSet presAssocID="{81406344-3D98-46D5-88D4-BD3B288F76BA}" presName="arrow" presStyleLbl="bgShp" presStyleIdx="0" presStyleCnt="1"/>
      <dgm:spPr>
        <a:solidFill>
          <a:schemeClr val="accent2">
            <a:lumMod val="20000"/>
            <a:lumOff val="80000"/>
          </a:schemeClr>
        </a:solidFill>
      </dgm:spPr>
    </dgm:pt>
    <dgm:pt modelId="{94F9E516-778A-4421-B479-2C6EAAEE41AE}" type="pres">
      <dgm:prSet presAssocID="{81406344-3D98-46D5-88D4-BD3B288F76BA}" presName="points" presStyleCnt="0"/>
      <dgm:spPr/>
    </dgm:pt>
    <dgm:pt modelId="{C4EF3578-94E7-46E0-8CA5-23AF9F853F05}" type="pres">
      <dgm:prSet presAssocID="{36723F90-D377-463F-80E5-3275754DF865}" presName="compositeA" presStyleCnt="0"/>
      <dgm:spPr/>
    </dgm:pt>
    <dgm:pt modelId="{35AB6FE8-3903-451A-8160-A3C833ABD28D}" type="pres">
      <dgm:prSet presAssocID="{36723F90-D377-463F-80E5-3275754DF865}" presName="textA" presStyleLbl="revTx" presStyleIdx="0" presStyleCnt="1">
        <dgm:presLayoutVars>
          <dgm:bulletEnabled val="1"/>
        </dgm:presLayoutVars>
      </dgm:prSet>
      <dgm:spPr/>
    </dgm:pt>
    <dgm:pt modelId="{7F32B3D3-29EB-49D8-A7DA-EBC5C4598EAD}" type="pres">
      <dgm:prSet presAssocID="{36723F90-D377-463F-80E5-3275754DF865}" presName="circleA" presStyleLbl="node1" presStyleIdx="0" presStyleCnt="1"/>
      <dgm:spPr>
        <a:solidFill>
          <a:srgbClr val="C00000"/>
        </a:solidFill>
      </dgm:spPr>
    </dgm:pt>
    <dgm:pt modelId="{BB61BEA5-B6B6-4F86-8C4C-78864D647136}" type="pres">
      <dgm:prSet presAssocID="{36723F90-D377-463F-80E5-3275754DF865}" presName="spaceA" presStyleCnt="0"/>
      <dgm:spPr/>
    </dgm:pt>
  </dgm:ptLst>
  <dgm:cxnLst>
    <dgm:cxn modelId="{7212EAF4-D5D4-45A2-8D0D-6E7D3B0A6359}" type="presOf" srcId="{36723F90-D377-463F-80E5-3275754DF865}" destId="{35AB6FE8-3903-451A-8160-A3C833ABD28D}" srcOrd="0" destOrd="0" presId="urn:microsoft.com/office/officeart/2005/8/layout/hProcess11"/>
    <dgm:cxn modelId="{7F9E10BB-3026-4455-99A5-6E12682CEFFE}" srcId="{36723F90-D377-463F-80E5-3275754DF865}" destId="{19E94AC1-A07B-4113-BBC8-FF8BA40AEAE9}" srcOrd="0" destOrd="0" parTransId="{8D6F599C-1896-4344-B1A8-36368E0CBAE0}" sibTransId="{4776B989-53E6-4788-83BE-D15FFF547452}"/>
    <dgm:cxn modelId="{1024F70A-D7D0-4379-8402-290E4B7B6D10}" type="presOf" srcId="{81406344-3D98-46D5-88D4-BD3B288F76BA}" destId="{3848E4F6-BD84-4E8C-B102-155F6381042B}" srcOrd="0" destOrd="0" presId="urn:microsoft.com/office/officeart/2005/8/layout/hProcess11"/>
    <dgm:cxn modelId="{E45ED10B-DCE0-42FD-ACBB-D99079CAA47B}" type="presOf" srcId="{19E94AC1-A07B-4113-BBC8-FF8BA40AEAE9}" destId="{35AB6FE8-3903-451A-8160-A3C833ABD28D}" srcOrd="0" destOrd="1" presId="urn:microsoft.com/office/officeart/2005/8/layout/hProcess11"/>
    <dgm:cxn modelId="{64022C75-8D4F-449A-8DF7-2B7EA6EF6CE9}" srcId="{81406344-3D98-46D5-88D4-BD3B288F76BA}" destId="{36723F90-D377-463F-80E5-3275754DF865}" srcOrd="0" destOrd="0" parTransId="{CF7B39CE-D268-47D3-9837-D5B3DDE33A4C}" sibTransId="{E6AAC6DE-DE47-4639-A1E9-ECEED94E2F84}"/>
    <dgm:cxn modelId="{51365E3D-FE3F-460B-B952-EB3AD43E5032}" type="presParOf" srcId="{3848E4F6-BD84-4E8C-B102-155F6381042B}" destId="{6A3BB624-704E-4834-A798-B70D7A37102C}" srcOrd="0" destOrd="0" presId="urn:microsoft.com/office/officeart/2005/8/layout/hProcess11"/>
    <dgm:cxn modelId="{4EA68E4A-331C-4EAE-B3D0-9B9ECDDC9F9E}" type="presParOf" srcId="{3848E4F6-BD84-4E8C-B102-155F6381042B}" destId="{94F9E516-778A-4421-B479-2C6EAAEE41AE}" srcOrd="1" destOrd="0" presId="urn:microsoft.com/office/officeart/2005/8/layout/hProcess11"/>
    <dgm:cxn modelId="{C2C47AF5-5487-40A7-B78C-70B6980DCD12}" type="presParOf" srcId="{94F9E516-778A-4421-B479-2C6EAAEE41AE}" destId="{C4EF3578-94E7-46E0-8CA5-23AF9F853F05}" srcOrd="0" destOrd="0" presId="urn:microsoft.com/office/officeart/2005/8/layout/hProcess11"/>
    <dgm:cxn modelId="{79E82CD3-0AC3-4822-B266-3898C2FB20BD}" type="presParOf" srcId="{C4EF3578-94E7-46E0-8CA5-23AF9F853F05}" destId="{35AB6FE8-3903-451A-8160-A3C833ABD28D}" srcOrd="0" destOrd="0" presId="urn:microsoft.com/office/officeart/2005/8/layout/hProcess11"/>
    <dgm:cxn modelId="{2FC551AC-9AC8-4EAD-B2CF-99F7A2BB7E67}" type="presParOf" srcId="{C4EF3578-94E7-46E0-8CA5-23AF9F853F05}" destId="{7F32B3D3-29EB-49D8-A7DA-EBC5C4598EAD}" srcOrd="1" destOrd="0" presId="urn:microsoft.com/office/officeart/2005/8/layout/hProcess11"/>
    <dgm:cxn modelId="{62959753-04CA-4B15-9FA2-EF2C72F49A69}" type="presParOf" srcId="{C4EF3578-94E7-46E0-8CA5-23AF9F853F05}" destId="{BB61BEA5-B6B6-4F86-8C4C-78864D647136}"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C9BA13-9706-41E7-8736-DDB7A712FCED}">
      <dsp:nvSpPr>
        <dsp:cNvPr id="0" name=""/>
        <dsp:cNvSpPr/>
      </dsp:nvSpPr>
      <dsp:spPr>
        <a:xfrm>
          <a:off x="4586823" y="1001678"/>
          <a:ext cx="1341952" cy="1341952"/>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8C53109-8E1F-4617-A64F-83142070C2D5}">
      <dsp:nvSpPr>
        <dsp:cNvPr id="0" name=""/>
        <dsp:cNvSpPr/>
      </dsp:nvSpPr>
      <dsp:spPr>
        <a:xfrm>
          <a:off x="4419079" y="0"/>
          <a:ext cx="1677440" cy="91378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200150" rtl="0">
            <a:lnSpc>
              <a:spcPct val="90000"/>
            </a:lnSpc>
            <a:spcBef>
              <a:spcPct val="0"/>
            </a:spcBef>
            <a:spcAft>
              <a:spcPct val="35000"/>
            </a:spcAft>
          </a:pPr>
          <a:r>
            <a:rPr lang="en-US" sz="2700" b="0" i="0" kern="1200" smtClean="0"/>
            <a:t>Hormones' involved :</a:t>
          </a:r>
          <a:endParaRPr lang="en-US" sz="2700" kern="1200"/>
        </a:p>
      </dsp:txBody>
      <dsp:txXfrm>
        <a:off x="4419079" y="0"/>
        <a:ext cx="1677440" cy="913780"/>
      </dsp:txXfrm>
    </dsp:sp>
    <dsp:sp modelId="{01CB06C8-2FAF-438C-97CF-38A7D16811F1}">
      <dsp:nvSpPr>
        <dsp:cNvPr id="0" name=""/>
        <dsp:cNvSpPr/>
      </dsp:nvSpPr>
      <dsp:spPr>
        <a:xfrm>
          <a:off x="5022399" y="1253185"/>
          <a:ext cx="1341952" cy="1341952"/>
        </a:xfrm>
        <a:prstGeom prst="ellipse">
          <a:avLst/>
        </a:prstGeom>
        <a:solidFill>
          <a:schemeClr val="accent2">
            <a:alpha val="50000"/>
            <a:hueOff val="-291073"/>
            <a:satOff val="-16786"/>
            <a:lumOff val="1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9EFC9707-F4D4-43DE-8DE1-F2C2DEB4D6E8}">
      <dsp:nvSpPr>
        <dsp:cNvPr id="0" name=""/>
        <dsp:cNvSpPr/>
      </dsp:nvSpPr>
      <dsp:spPr>
        <a:xfrm>
          <a:off x="6463879" y="870267"/>
          <a:ext cx="1589654" cy="100080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200150" rtl="0">
            <a:lnSpc>
              <a:spcPct val="90000"/>
            </a:lnSpc>
            <a:spcBef>
              <a:spcPct val="0"/>
            </a:spcBef>
            <a:spcAft>
              <a:spcPct val="35000"/>
            </a:spcAft>
          </a:pPr>
          <a:r>
            <a:rPr lang="en-US" sz="2700" b="0" i="0" kern="1200" smtClean="0"/>
            <a:t>Insulin ↑</a:t>
          </a:r>
          <a:endParaRPr lang="en-US" sz="2700" kern="1200"/>
        </a:p>
      </dsp:txBody>
      <dsp:txXfrm>
        <a:off x="6463879" y="870267"/>
        <a:ext cx="1589654" cy="1000807"/>
      </dsp:txXfrm>
    </dsp:sp>
    <dsp:sp modelId="{1754D42B-A1C9-4503-9BC8-1F32A5A500BC}">
      <dsp:nvSpPr>
        <dsp:cNvPr id="0" name=""/>
        <dsp:cNvSpPr/>
      </dsp:nvSpPr>
      <dsp:spPr>
        <a:xfrm>
          <a:off x="5022399" y="1756200"/>
          <a:ext cx="1341952" cy="1341952"/>
        </a:xfrm>
        <a:prstGeom prst="ellipse">
          <a:avLst/>
        </a:prstGeom>
        <a:solidFill>
          <a:schemeClr val="accent2">
            <a:alpha val="50000"/>
            <a:hueOff val="-582145"/>
            <a:satOff val="-33571"/>
            <a:lumOff val="34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789E621-7D4D-454A-B71C-3F46AAED5700}">
      <dsp:nvSpPr>
        <dsp:cNvPr id="0" name=""/>
        <dsp:cNvSpPr/>
      </dsp:nvSpPr>
      <dsp:spPr>
        <a:xfrm>
          <a:off x="6463879" y="2362776"/>
          <a:ext cx="1589654" cy="111829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200150" rtl="0">
            <a:lnSpc>
              <a:spcPct val="90000"/>
            </a:lnSpc>
            <a:spcBef>
              <a:spcPct val="0"/>
            </a:spcBef>
            <a:spcAft>
              <a:spcPct val="35000"/>
            </a:spcAft>
          </a:pPr>
          <a:r>
            <a:rPr lang="en-US" sz="2700" b="0" i="0" kern="1200" smtClean="0"/>
            <a:t>Glucagon ↓</a:t>
          </a:r>
          <a:endParaRPr lang="en-US" sz="2700" kern="1200"/>
        </a:p>
      </dsp:txBody>
      <dsp:txXfrm>
        <a:off x="6463879" y="2362776"/>
        <a:ext cx="1589654" cy="1118293"/>
      </dsp:txXfrm>
    </dsp:sp>
    <dsp:sp modelId="{6E081881-A04C-4B6E-9830-BD49ADC8CCED}">
      <dsp:nvSpPr>
        <dsp:cNvPr id="0" name=""/>
        <dsp:cNvSpPr/>
      </dsp:nvSpPr>
      <dsp:spPr>
        <a:xfrm>
          <a:off x="4586823" y="2008142"/>
          <a:ext cx="1341952" cy="1341952"/>
        </a:xfrm>
        <a:prstGeom prst="ellipse">
          <a:avLst/>
        </a:prstGeom>
        <a:solidFill>
          <a:schemeClr val="accent2">
            <a:alpha val="50000"/>
            <a:hueOff val="-873218"/>
            <a:satOff val="-50357"/>
            <a:lumOff val="5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FFD1B865-F738-4B56-B19F-4BB281DA8676}">
      <dsp:nvSpPr>
        <dsp:cNvPr id="0" name=""/>
        <dsp:cNvSpPr/>
      </dsp:nvSpPr>
      <dsp:spPr>
        <a:xfrm>
          <a:off x="4419079" y="3437557"/>
          <a:ext cx="1677440" cy="91378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200150" rtl="0">
            <a:lnSpc>
              <a:spcPct val="90000"/>
            </a:lnSpc>
            <a:spcBef>
              <a:spcPct val="0"/>
            </a:spcBef>
            <a:spcAft>
              <a:spcPct val="35000"/>
            </a:spcAft>
          </a:pPr>
          <a:r>
            <a:rPr lang="en-US" sz="2700" b="0" i="0" kern="1200" smtClean="0"/>
            <a:t>Growth hormone↓</a:t>
          </a:r>
          <a:endParaRPr lang="en-US" sz="2700" kern="1200"/>
        </a:p>
      </dsp:txBody>
      <dsp:txXfrm>
        <a:off x="4419079" y="3437557"/>
        <a:ext cx="1677440" cy="913780"/>
      </dsp:txXfrm>
    </dsp:sp>
    <dsp:sp modelId="{11FBB380-9851-4614-AF70-9D67672D7AEF}">
      <dsp:nvSpPr>
        <dsp:cNvPr id="0" name=""/>
        <dsp:cNvSpPr/>
      </dsp:nvSpPr>
      <dsp:spPr>
        <a:xfrm>
          <a:off x="4151248" y="1756200"/>
          <a:ext cx="1341952" cy="1341952"/>
        </a:xfrm>
        <a:prstGeom prst="ellipse">
          <a:avLst/>
        </a:prstGeom>
        <a:solidFill>
          <a:schemeClr val="accent2">
            <a:alpha val="50000"/>
            <a:hueOff val="-1164290"/>
            <a:satOff val="-67142"/>
            <a:lumOff val="69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B4EF2327-6A78-476A-B286-0200DFB98A99}">
      <dsp:nvSpPr>
        <dsp:cNvPr id="0" name=""/>
        <dsp:cNvSpPr/>
      </dsp:nvSpPr>
      <dsp:spPr>
        <a:xfrm>
          <a:off x="2462065" y="2362776"/>
          <a:ext cx="1589654" cy="111829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200150" rtl="0">
            <a:lnSpc>
              <a:spcPct val="90000"/>
            </a:lnSpc>
            <a:spcBef>
              <a:spcPct val="0"/>
            </a:spcBef>
            <a:spcAft>
              <a:spcPct val="35000"/>
            </a:spcAft>
          </a:pPr>
          <a:r>
            <a:rPr lang="en-US" sz="2700" b="0" i="0" kern="1200" smtClean="0"/>
            <a:t>Adrenalin ↓</a:t>
          </a:r>
          <a:endParaRPr lang="en-US" sz="2700" kern="1200"/>
        </a:p>
      </dsp:txBody>
      <dsp:txXfrm>
        <a:off x="2462065" y="2362776"/>
        <a:ext cx="1589654" cy="1118293"/>
      </dsp:txXfrm>
    </dsp:sp>
    <dsp:sp modelId="{DB024C42-686F-4136-AA24-5DB9359DF1D1}">
      <dsp:nvSpPr>
        <dsp:cNvPr id="0" name=""/>
        <dsp:cNvSpPr/>
      </dsp:nvSpPr>
      <dsp:spPr>
        <a:xfrm>
          <a:off x="4151248" y="1253185"/>
          <a:ext cx="1341952" cy="1341952"/>
        </a:xfrm>
        <a:prstGeom prst="ellipse">
          <a:avLst/>
        </a:prstGeom>
        <a:solidFill>
          <a:schemeClr val="accent2">
            <a:alpha val="50000"/>
            <a:hueOff val="-1455363"/>
            <a:satOff val="-83928"/>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C4AAB5CD-2E37-494C-B39A-6C771B8EB861}">
      <dsp:nvSpPr>
        <dsp:cNvPr id="0" name=""/>
        <dsp:cNvSpPr/>
      </dsp:nvSpPr>
      <dsp:spPr>
        <a:xfrm>
          <a:off x="2462065" y="870267"/>
          <a:ext cx="1589654" cy="111829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200150" rtl="0">
            <a:lnSpc>
              <a:spcPct val="90000"/>
            </a:lnSpc>
            <a:spcBef>
              <a:spcPct val="0"/>
            </a:spcBef>
            <a:spcAft>
              <a:spcPct val="35000"/>
            </a:spcAft>
          </a:pPr>
          <a:r>
            <a:rPr lang="en-US" sz="2700" b="0" i="0" kern="1200" smtClean="0"/>
            <a:t>Cortisol↓</a:t>
          </a:r>
          <a:endParaRPr lang="en-US" sz="2700" kern="1200"/>
        </a:p>
      </dsp:txBody>
      <dsp:txXfrm>
        <a:off x="2462065" y="870267"/>
        <a:ext cx="1589654" cy="111829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7CDDF4-A6D2-4010-8729-6D4777C6AC8C}">
      <dsp:nvSpPr>
        <dsp:cNvPr id="0" name=""/>
        <dsp:cNvSpPr/>
      </dsp:nvSpPr>
      <dsp:spPr>
        <a:xfrm>
          <a:off x="0" y="93069"/>
          <a:ext cx="10515600" cy="936000"/>
        </a:xfrm>
        <a:prstGeom prst="roundRect">
          <a:avLst/>
        </a:prstGeom>
        <a:solidFill>
          <a:schemeClr val="accent2">
            <a:lumMod val="60000"/>
            <a:lumOff val="40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b="0" i="0" kern="1200" dirty="0" smtClean="0">
              <a:solidFill>
                <a:schemeClr val="bg1"/>
              </a:solidFill>
            </a:rPr>
            <a:t>Sample:</a:t>
          </a:r>
          <a:endParaRPr lang="en-US" sz="4000" kern="1200" dirty="0">
            <a:solidFill>
              <a:schemeClr val="bg1"/>
            </a:solidFill>
          </a:endParaRPr>
        </a:p>
      </dsp:txBody>
      <dsp:txXfrm>
        <a:off x="45692" y="138761"/>
        <a:ext cx="10424216" cy="844616"/>
      </dsp:txXfrm>
    </dsp:sp>
    <dsp:sp modelId="{41AC928F-073D-41A9-B996-C8D2EBE260E7}">
      <dsp:nvSpPr>
        <dsp:cNvPr id="0" name=""/>
        <dsp:cNvSpPr/>
      </dsp:nvSpPr>
      <dsp:spPr>
        <a:xfrm>
          <a:off x="0" y="1029069"/>
          <a:ext cx="10515600" cy="3229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50800" rIns="284480" bIns="50800" numCol="1" spcCol="1270" anchor="t" anchorCtr="0">
          <a:noAutofit/>
        </a:bodyPr>
        <a:lstStyle/>
        <a:p>
          <a:pPr marL="285750" lvl="1" indent="-285750" algn="l" defTabSz="1377950" rtl="0">
            <a:lnSpc>
              <a:spcPct val="90000"/>
            </a:lnSpc>
            <a:spcBef>
              <a:spcPct val="0"/>
            </a:spcBef>
            <a:spcAft>
              <a:spcPct val="20000"/>
            </a:spcAft>
            <a:buChar char="••"/>
          </a:pPr>
          <a:r>
            <a:rPr lang="en-US" sz="3100" b="0" i="0" kern="1200" smtClean="0"/>
            <a:t>Serum (not hemolyzed)</a:t>
          </a:r>
          <a:endParaRPr lang="en-US" sz="3100" kern="1200"/>
        </a:p>
        <a:p>
          <a:pPr marL="285750" lvl="1" indent="-285750" algn="l" defTabSz="1377950" rtl="0">
            <a:lnSpc>
              <a:spcPct val="90000"/>
            </a:lnSpc>
            <a:spcBef>
              <a:spcPct val="0"/>
            </a:spcBef>
            <a:spcAft>
              <a:spcPct val="20000"/>
            </a:spcAft>
            <a:buChar char="••"/>
          </a:pPr>
          <a:r>
            <a:rPr lang="en-US" sz="3100" b="0" i="0" kern="1200" smtClean="0"/>
            <a:t>Plasma</a:t>
          </a:r>
          <a:endParaRPr lang="en-US" sz="3100" kern="1200"/>
        </a:p>
        <a:p>
          <a:pPr marL="285750" lvl="1" indent="-285750" algn="l" defTabSz="1377950" rtl="0">
            <a:lnSpc>
              <a:spcPct val="90000"/>
            </a:lnSpc>
            <a:spcBef>
              <a:spcPct val="0"/>
            </a:spcBef>
            <a:spcAft>
              <a:spcPct val="20000"/>
            </a:spcAft>
            <a:buChar char="••"/>
          </a:pPr>
          <a:r>
            <a:rPr lang="en-US" sz="3100" b="0" i="0" kern="1200" smtClean="0"/>
            <a:t>Spinal fluid</a:t>
          </a:r>
          <a:endParaRPr lang="en-US" sz="3100" kern="1200"/>
        </a:p>
        <a:p>
          <a:pPr marL="285750" lvl="1" indent="-285750" algn="l" defTabSz="1377950" rtl="0">
            <a:lnSpc>
              <a:spcPct val="90000"/>
            </a:lnSpc>
            <a:spcBef>
              <a:spcPct val="0"/>
            </a:spcBef>
            <a:spcAft>
              <a:spcPct val="20000"/>
            </a:spcAft>
            <a:buChar char="••"/>
          </a:pPr>
          <a:r>
            <a:rPr lang="en-US" sz="3100" b="0" i="0" kern="1200" smtClean="0"/>
            <a:t>Note: Sodium fluoride ions (gray-top tubes) are often used as an anticoagulant and preservative of whole blood to prevent glycolytic enzymes, particularly if analysis is delayed.</a:t>
          </a:r>
          <a:endParaRPr lang="en-US" sz="3100" kern="1200"/>
        </a:p>
      </dsp:txBody>
      <dsp:txXfrm>
        <a:off x="0" y="1029069"/>
        <a:ext cx="10515600" cy="322919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CFAC9C-DDDC-423F-B47F-DD537134DA45}">
      <dsp:nvSpPr>
        <dsp:cNvPr id="0" name=""/>
        <dsp:cNvSpPr/>
      </dsp:nvSpPr>
      <dsp:spPr>
        <a:xfrm>
          <a:off x="0" y="21428"/>
          <a:ext cx="10515600" cy="1029600"/>
        </a:xfrm>
        <a:prstGeom prst="round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l" defTabSz="1955800" rtl="0">
            <a:lnSpc>
              <a:spcPct val="90000"/>
            </a:lnSpc>
            <a:spcBef>
              <a:spcPct val="0"/>
            </a:spcBef>
            <a:spcAft>
              <a:spcPct val="35000"/>
            </a:spcAft>
          </a:pPr>
          <a:r>
            <a:rPr lang="en-US" sz="4400" b="0" i="0" kern="1200" smtClean="0"/>
            <a:t>Interfering factors:</a:t>
          </a:r>
          <a:endParaRPr lang="en-US" sz="4400" kern="1200"/>
        </a:p>
      </dsp:txBody>
      <dsp:txXfrm>
        <a:off x="50261" y="71689"/>
        <a:ext cx="10415078" cy="929078"/>
      </dsp:txXfrm>
    </dsp:sp>
    <dsp:sp modelId="{A52CEA83-3942-4203-8162-3CCA8CCC648D}">
      <dsp:nvSpPr>
        <dsp:cNvPr id="0" name=""/>
        <dsp:cNvSpPr/>
      </dsp:nvSpPr>
      <dsp:spPr>
        <a:xfrm>
          <a:off x="0" y="1051029"/>
          <a:ext cx="10515600" cy="3278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55880" rIns="312928" bIns="55880" numCol="1" spcCol="1270" anchor="t" anchorCtr="0">
          <a:noAutofit/>
        </a:bodyPr>
        <a:lstStyle/>
        <a:p>
          <a:pPr marL="285750" lvl="1" indent="-285750" algn="l" defTabSz="1511300" rtl="0">
            <a:lnSpc>
              <a:spcPct val="90000"/>
            </a:lnSpc>
            <a:spcBef>
              <a:spcPct val="0"/>
            </a:spcBef>
            <a:spcAft>
              <a:spcPct val="20000"/>
            </a:spcAft>
            <a:buChar char="••"/>
          </a:pPr>
          <a:r>
            <a:rPr lang="en-US" sz="3400" b="0" i="0" kern="1200" smtClean="0"/>
            <a:t>Stress </a:t>
          </a:r>
          <a:endParaRPr lang="en-US" sz="3400" kern="1200"/>
        </a:p>
        <a:p>
          <a:pPr marL="285750" lvl="1" indent="-285750" algn="l" defTabSz="1511300" rtl="0">
            <a:lnSpc>
              <a:spcPct val="90000"/>
            </a:lnSpc>
            <a:spcBef>
              <a:spcPct val="0"/>
            </a:spcBef>
            <a:spcAft>
              <a:spcPct val="20000"/>
            </a:spcAft>
            <a:buChar char="••"/>
          </a:pPr>
          <a:r>
            <a:rPr lang="en-US" sz="3400" b="0" i="0" kern="1200" smtClean="0"/>
            <a:t>Smoking</a:t>
          </a:r>
          <a:endParaRPr lang="en-US" sz="3400" kern="1200"/>
        </a:p>
        <a:p>
          <a:pPr marL="285750" lvl="1" indent="-285750" algn="l" defTabSz="1511300" rtl="0">
            <a:lnSpc>
              <a:spcPct val="90000"/>
            </a:lnSpc>
            <a:spcBef>
              <a:spcPct val="0"/>
            </a:spcBef>
            <a:spcAft>
              <a:spcPct val="20000"/>
            </a:spcAft>
            <a:buChar char="••"/>
          </a:pPr>
          <a:r>
            <a:rPr lang="en-US" sz="3400" b="0" i="0" kern="1200" smtClean="0"/>
            <a:t>Alcohol</a:t>
          </a:r>
          <a:endParaRPr lang="en-US" sz="3400" kern="1200"/>
        </a:p>
        <a:p>
          <a:pPr marL="285750" lvl="1" indent="-285750" algn="l" defTabSz="1511300" rtl="0">
            <a:lnSpc>
              <a:spcPct val="90000"/>
            </a:lnSpc>
            <a:spcBef>
              <a:spcPct val="0"/>
            </a:spcBef>
            <a:spcAft>
              <a:spcPct val="20000"/>
            </a:spcAft>
            <a:buChar char="••"/>
          </a:pPr>
          <a:r>
            <a:rPr lang="en-US" sz="3400" b="0" i="0" kern="1200" smtClean="0"/>
            <a:t>Medication e.g.: diuretics, anticonvulsants, oral contraceptives, and corticosteroids.</a:t>
          </a:r>
          <a:endParaRPr lang="en-US" sz="3400" kern="1200"/>
        </a:p>
        <a:p>
          <a:pPr marL="285750" lvl="1" indent="-285750" algn="l" defTabSz="1511300" rtl="0">
            <a:lnSpc>
              <a:spcPct val="90000"/>
            </a:lnSpc>
            <a:spcBef>
              <a:spcPct val="0"/>
            </a:spcBef>
            <a:spcAft>
              <a:spcPct val="20000"/>
            </a:spcAft>
            <a:buChar char="••"/>
          </a:pPr>
          <a:r>
            <a:rPr lang="en-US" sz="3400" b="0" i="0" kern="1200" smtClean="0"/>
            <a:t>Exercise.</a:t>
          </a:r>
          <a:endParaRPr lang="en-US" sz="3400" kern="1200"/>
        </a:p>
      </dsp:txBody>
      <dsp:txXfrm>
        <a:off x="0" y="1051029"/>
        <a:ext cx="10515600" cy="32788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317698-211F-41AF-B63D-29904DE862C1}">
      <dsp:nvSpPr>
        <dsp:cNvPr id="0" name=""/>
        <dsp:cNvSpPr/>
      </dsp:nvSpPr>
      <dsp:spPr>
        <a:xfrm>
          <a:off x="0" y="5609"/>
          <a:ext cx="10515600" cy="1026675"/>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b="0" i="0" kern="1200" smtClean="0"/>
            <a:t>hyperglycemia during the second or third trimester</a:t>
          </a:r>
          <a:endParaRPr lang="en-US" sz="2700" kern="1200"/>
        </a:p>
      </dsp:txBody>
      <dsp:txXfrm>
        <a:off x="50118" y="55727"/>
        <a:ext cx="10415364" cy="926439"/>
      </dsp:txXfrm>
    </dsp:sp>
    <dsp:sp modelId="{10F5F550-A771-4771-88BF-1EF6F3D61BE9}">
      <dsp:nvSpPr>
        <dsp:cNvPr id="0" name=""/>
        <dsp:cNvSpPr/>
      </dsp:nvSpPr>
      <dsp:spPr>
        <a:xfrm>
          <a:off x="0" y="1110044"/>
          <a:ext cx="10515600" cy="1026675"/>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b="0" i="0" kern="1200" dirty="0" smtClean="0"/>
            <a:t>All pregnant women should be screened for GDM  between 24-28 weeks of gestation (</a:t>
          </a:r>
          <a:r>
            <a:rPr lang="en-US" sz="2700" b="0" i="0" kern="1200" dirty="0" err="1" smtClean="0">
              <a:solidFill>
                <a:srgbClr val="C00000"/>
              </a:solidFill>
            </a:rPr>
            <a:t>o'sullivan</a:t>
          </a:r>
          <a:r>
            <a:rPr lang="en-US" sz="2700" b="0" i="0" kern="1200" dirty="0" smtClean="0">
              <a:solidFill>
                <a:srgbClr val="C00000"/>
              </a:solidFill>
            </a:rPr>
            <a:t> screening test</a:t>
          </a:r>
          <a:r>
            <a:rPr lang="en-US" sz="2700" b="0" i="0" kern="1200" dirty="0" smtClean="0"/>
            <a:t>)</a:t>
          </a:r>
          <a:endParaRPr lang="en-US" sz="2700" kern="1200" dirty="0"/>
        </a:p>
      </dsp:txBody>
      <dsp:txXfrm>
        <a:off x="50118" y="1160162"/>
        <a:ext cx="10415364" cy="926439"/>
      </dsp:txXfrm>
    </dsp:sp>
    <dsp:sp modelId="{D2D02726-0D9A-4B12-93CB-85E9A36C83BC}">
      <dsp:nvSpPr>
        <dsp:cNvPr id="0" name=""/>
        <dsp:cNvSpPr/>
      </dsp:nvSpPr>
      <dsp:spPr>
        <a:xfrm>
          <a:off x="0" y="2214480"/>
          <a:ext cx="10515600" cy="1026675"/>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b="0" i="0" kern="1200" dirty="0" smtClean="0"/>
            <a:t>Women with high risk of GDM (who?) should be screened earlier and rescreened at 24-28 W</a:t>
          </a:r>
          <a:endParaRPr lang="en-US" sz="2700" kern="1200" dirty="0"/>
        </a:p>
      </dsp:txBody>
      <dsp:txXfrm>
        <a:off x="50118" y="2264598"/>
        <a:ext cx="10415364" cy="926439"/>
      </dsp:txXfrm>
    </dsp:sp>
    <dsp:sp modelId="{ADE279BF-8224-4E43-B762-703B4399BD7E}">
      <dsp:nvSpPr>
        <dsp:cNvPr id="0" name=""/>
        <dsp:cNvSpPr/>
      </dsp:nvSpPr>
      <dsp:spPr>
        <a:xfrm>
          <a:off x="0" y="3318915"/>
          <a:ext cx="10515600" cy="1026675"/>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b="0" i="0" kern="1200" smtClean="0"/>
            <a:t>FPG ≥126 mg/dL (7.0 mmol/L) &amp;a random plasma glucose ≥200 mg/dL (11.1 mmol/L) indicates GDM</a:t>
          </a:r>
          <a:endParaRPr lang="en-US" sz="2700" kern="1200"/>
        </a:p>
      </dsp:txBody>
      <dsp:txXfrm>
        <a:off x="50118" y="3369033"/>
        <a:ext cx="10415364" cy="9264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08E912-FF27-4B20-998E-0DE3D736A4CE}">
      <dsp:nvSpPr>
        <dsp:cNvPr id="0" name=""/>
        <dsp:cNvSpPr/>
      </dsp:nvSpPr>
      <dsp:spPr>
        <a:xfrm>
          <a:off x="0" y="55088"/>
          <a:ext cx="10515600" cy="77220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en-US" sz="3300" b="0" i="0" kern="1200" dirty="0" smtClean="0"/>
            <a:t>Glycosuria</a:t>
          </a:r>
          <a:endParaRPr lang="en-US" sz="3300" kern="1200" dirty="0"/>
        </a:p>
      </dsp:txBody>
      <dsp:txXfrm>
        <a:off x="37696" y="92784"/>
        <a:ext cx="10440208" cy="696808"/>
      </dsp:txXfrm>
    </dsp:sp>
    <dsp:sp modelId="{1932EF0E-98AB-4F58-8C0B-EC5522A794B7}">
      <dsp:nvSpPr>
        <dsp:cNvPr id="0" name=""/>
        <dsp:cNvSpPr/>
      </dsp:nvSpPr>
      <dsp:spPr>
        <a:xfrm>
          <a:off x="0" y="922329"/>
          <a:ext cx="10515600" cy="77220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en-US" sz="3300" b="0" i="0" kern="1200" smtClean="0"/>
            <a:t>Blood glucose </a:t>
          </a:r>
          <a:endParaRPr lang="en-US" sz="3300" kern="1200"/>
        </a:p>
      </dsp:txBody>
      <dsp:txXfrm>
        <a:off x="37696" y="960025"/>
        <a:ext cx="10440208" cy="696808"/>
      </dsp:txXfrm>
    </dsp:sp>
    <dsp:sp modelId="{1C11E6A4-9DE9-4887-A4E5-B1579982AC47}">
      <dsp:nvSpPr>
        <dsp:cNvPr id="0" name=""/>
        <dsp:cNvSpPr/>
      </dsp:nvSpPr>
      <dsp:spPr>
        <a:xfrm>
          <a:off x="0" y="1789569"/>
          <a:ext cx="10515600" cy="77220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en-US" sz="3300" b="0" i="0" kern="1200" smtClean="0"/>
            <a:t>Glycated hemoglobin</a:t>
          </a:r>
          <a:endParaRPr lang="en-US" sz="3300" kern="1200"/>
        </a:p>
      </dsp:txBody>
      <dsp:txXfrm>
        <a:off x="37696" y="1827265"/>
        <a:ext cx="10440208" cy="696808"/>
      </dsp:txXfrm>
    </dsp:sp>
    <dsp:sp modelId="{52AA39B6-DFA0-4C6D-A8B2-EB7F5D58E417}">
      <dsp:nvSpPr>
        <dsp:cNvPr id="0" name=""/>
        <dsp:cNvSpPr/>
      </dsp:nvSpPr>
      <dsp:spPr>
        <a:xfrm>
          <a:off x="0" y="2656809"/>
          <a:ext cx="10515600" cy="77220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en-US" sz="3300" b="0" i="0" kern="1200" smtClean="0"/>
            <a:t>Fructosamine</a:t>
          </a:r>
          <a:endParaRPr lang="en-US" sz="3300" kern="1200"/>
        </a:p>
      </dsp:txBody>
      <dsp:txXfrm>
        <a:off x="37696" y="2694505"/>
        <a:ext cx="10440208" cy="696808"/>
      </dsp:txXfrm>
    </dsp:sp>
    <dsp:sp modelId="{A8A1B174-6B02-4918-B128-2E4D1C666907}">
      <dsp:nvSpPr>
        <dsp:cNvPr id="0" name=""/>
        <dsp:cNvSpPr/>
      </dsp:nvSpPr>
      <dsp:spPr>
        <a:xfrm>
          <a:off x="0" y="3524049"/>
          <a:ext cx="10515600" cy="77220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en-US" sz="3300" b="0" i="0" kern="1200" smtClean="0"/>
            <a:t>Blood ketones   </a:t>
          </a:r>
          <a:endParaRPr lang="en-US" sz="3300" kern="1200"/>
        </a:p>
      </dsp:txBody>
      <dsp:txXfrm>
        <a:off x="37696" y="3561745"/>
        <a:ext cx="10440208" cy="6968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B9988-6995-4113-8310-90D72C94B00A}">
      <dsp:nvSpPr>
        <dsp:cNvPr id="0" name=""/>
        <dsp:cNvSpPr/>
      </dsp:nvSpPr>
      <dsp:spPr>
        <a:xfrm>
          <a:off x="5257800" y="1852795"/>
          <a:ext cx="3719932" cy="645608"/>
        </a:xfrm>
        <a:custGeom>
          <a:avLst/>
          <a:gdLst/>
          <a:ahLst/>
          <a:cxnLst/>
          <a:rect l="0" t="0" r="0" b="0"/>
          <a:pathLst>
            <a:path>
              <a:moveTo>
                <a:pt x="0" y="0"/>
              </a:moveTo>
              <a:lnTo>
                <a:pt x="0" y="322804"/>
              </a:lnTo>
              <a:lnTo>
                <a:pt x="3719932" y="322804"/>
              </a:lnTo>
              <a:lnTo>
                <a:pt x="3719932" y="645608"/>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BCADB1-03B1-4B72-9A03-29E1937CF3BC}">
      <dsp:nvSpPr>
        <dsp:cNvPr id="0" name=""/>
        <dsp:cNvSpPr/>
      </dsp:nvSpPr>
      <dsp:spPr>
        <a:xfrm>
          <a:off x="5212080" y="1852795"/>
          <a:ext cx="91440" cy="645608"/>
        </a:xfrm>
        <a:custGeom>
          <a:avLst/>
          <a:gdLst/>
          <a:ahLst/>
          <a:cxnLst/>
          <a:rect l="0" t="0" r="0" b="0"/>
          <a:pathLst>
            <a:path>
              <a:moveTo>
                <a:pt x="45720" y="0"/>
              </a:moveTo>
              <a:lnTo>
                <a:pt x="45720" y="645608"/>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70BC68-1A75-4E66-ADCE-D7DEB09F7593}">
      <dsp:nvSpPr>
        <dsp:cNvPr id="0" name=""/>
        <dsp:cNvSpPr/>
      </dsp:nvSpPr>
      <dsp:spPr>
        <a:xfrm>
          <a:off x="1537867" y="1852795"/>
          <a:ext cx="3719932" cy="645608"/>
        </a:xfrm>
        <a:custGeom>
          <a:avLst/>
          <a:gdLst/>
          <a:ahLst/>
          <a:cxnLst/>
          <a:rect l="0" t="0" r="0" b="0"/>
          <a:pathLst>
            <a:path>
              <a:moveTo>
                <a:pt x="3719932" y="0"/>
              </a:moveTo>
              <a:lnTo>
                <a:pt x="3719932" y="322804"/>
              </a:lnTo>
              <a:lnTo>
                <a:pt x="0" y="322804"/>
              </a:lnTo>
              <a:lnTo>
                <a:pt x="0" y="645608"/>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51DACB-6076-4F1A-BD63-3AC7B70407D9}">
      <dsp:nvSpPr>
        <dsp:cNvPr id="0" name=""/>
        <dsp:cNvSpPr/>
      </dsp:nvSpPr>
      <dsp:spPr>
        <a:xfrm>
          <a:off x="3720638" y="315633"/>
          <a:ext cx="3074323" cy="1537161"/>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lang="en-US" sz="2800" b="0" i="0" kern="1200" dirty="0" smtClean="0"/>
            <a:t>AIC</a:t>
          </a:r>
          <a:endParaRPr lang="en-US" sz="2800" kern="1200" dirty="0"/>
        </a:p>
      </dsp:txBody>
      <dsp:txXfrm>
        <a:off x="3720638" y="315633"/>
        <a:ext cx="3074323" cy="1537161"/>
      </dsp:txXfrm>
    </dsp:sp>
    <dsp:sp modelId="{33D218B9-A73D-461E-AA64-4E809E4A1965}">
      <dsp:nvSpPr>
        <dsp:cNvPr id="0" name=""/>
        <dsp:cNvSpPr/>
      </dsp:nvSpPr>
      <dsp:spPr>
        <a:xfrm>
          <a:off x="706" y="2498404"/>
          <a:ext cx="3074323" cy="1537161"/>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rtl="0">
            <a:lnSpc>
              <a:spcPct val="90000"/>
            </a:lnSpc>
            <a:spcBef>
              <a:spcPct val="0"/>
            </a:spcBef>
            <a:spcAft>
              <a:spcPct val="35000"/>
            </a:spcAft>
          </a:pPr>
          <a:r>
            <a:rPr lang="en-US" sz="2300" b="0" i="0" kern="1200" smtClean="0"/>
            <a:t>Mean plasma glucose</a:t>
          </a:r>
          <a:endParaRPr lang="en-US" sz="2300" kern="1200"/>
        </a:p>
      </dsp:txBody>
      <dsp:txXfrm>
        <a:off x="706" y="2498404"/>
        <a:ext cx="3074323" cy="1537161"/>
      </dsp:txXfrm>
    </dsp:sp>
    <dsp:sp modelId="{E4AE74CF-3392-417E-952A-6ABDA13F5E8A}">
      <dsp:nvSpPr>
        <dsp:cNvPr id="0" name=""/>
        <dsp:cNvSpPr/>
      </dsp:nvSpPr>
      <dsp:spPr>
        <a:xfrm>
          <a:off x="3720638" y="2498404"/>
          <a:ext cx="3074323" cy="1537161"/>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rtl="0">
            <a:lnSpc>
              <a:spcPct val="90000"/>
            </a:lnSpc>
            <a:spcBef>
              <a:spcPct val="0"/>
            </a:spcBef>
            <a:spcAft>
              <a:spcPct val="35000"/>
            </a:spcAft>
          </a:pPr>
          <a:r>
            <a:rPr lang="en-US" sz="2300" b="0" i="0" kern="1200" smtClean="0"/>
            <a:t>RBC lifespan </a:t>
          </a:r>
          <a:endParaRPr lang="en-US" sz="2300" kern="1200"/>
        </a:p>
      </dsp:txBody>
      <dsp:txXfrm>
        <a:off x="3720638" y="2498404"/>
        <a:ext cx="3074323" cy="1537161"/>
      </dsp:txXfrm>
    </dsp:sp>
    <dsp:sp modelId="{06A2B478-28DC-4592-ADE6-545D41CA6FA6}">
      <dsp:nvSpPr>
        <dsp:cNvPr id="0" name=""/>
        <dsp:cNvSpPr/>
      </dsp:nvSpPr>
      <dsp:spPr>
        <a:xfrm>
          <a:off x="7440570" y="2498404"/>
          <a:ext cx="3074323" cy="1537161"/>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rtl="0">
            <a:lnSpc>
              <a:spcPct val="90000"/>
            </a:lnSpc>
            <a:spcBef>
              <a:spcPct val="0"/>
            </a:spcBef>
            <a:spcAft>
              <a:spcPct val="35000"/>
            </a:spcAft>
          </a:pPr>
          <a:r>
            <a:rPr lang="en-US" sz="2300" b="0" i="0" kern="1200" smtClean="0"/>
            <a:t>It measures the average blood glucose level during the preceding 6-8 weeks .</a:t>
          </a:r>
          <a:endParaRPr lang="en-US" sz="2300" kern="1200"/>
        </a:p>
      </dsp:txBody>
      <dsp:txXfrm>
        <a:off x="7440570" y="2498404"/>
        <a:ext cx="3074323" cy="15371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535AAC-137D-495F-A5C0-DCDBCB3B19A2}">
      <dsp:nvSpPr>
        <dsp:cNvPr id="0" name=""/>
        <dsp:cNvSpPr/>
      </dsp:nvSpPr>
      <dsp:spPr>
        <a:xfrm>
          <a:off x="10264" y="0"/>
          <a:ext cx="10495071" cy="4645513"/>
        </a:xfrm>
        <a:prstGeom prst="roundRect">
          <a:avLst>
            <a:gd name="adj" fmla="val 1000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t" anchorCtr="0">
          <a:noAutofit/>
        </a:bodyPr>
        <a:lstStyle/>
        <a:p>
          <a:pPr lvl="0" algn="l" defTabSz="1600200" rtl="0">
            <a:lnSpc>
              <a:spcPct val="90000"/>
            </a:lnSpc>
            <a:spcBef>
              <a:spcPct val="0"/>
            </a:spcBef>
            <a:spcAft>
              <a:spcPct val="35000"/>
            </a:spcAft>
          </a:pPr>
          <a:r>
            <a:rPr lang="en-US" sz="3600" b="0" i="0" kern="1200" dirty="0" smtClean="0">
              <a:solidFill>
                <a:schemeClr val="tx1">
                  <a:lumMod val="65000"/>
                  <a:lumOff val="35000"/>
                </a:schemeClr>
              </a:solidFill>
            </a:rPr>
            <a:t>found in</a:t>
          </a:r>
          <a:endParaRPr lang="en-US" sz="3600" kern="1200" dirty="0">
            <a:solidFill>
              <a:schemeClr val="tx1">
                <a:lumMod val="65000"/>
                <a:lumOff val="35000"/>
              </a:schemeClr>
            </a:solidFill>
          </a:endParaRPr>
        </a:p>
        <a:p>
          <a:pPr marL="285750" lvl="1" indent="-285750" algn="l" defTabSz="1422400" rtl="0">
            <a:lnSpc>
              <a:spcPct val="150000"/>
            </a:lnSpc>
            <a:spcBef>
              <a:spcPct val="0"/>
            </a:spcBef>
            <a:spcAft>
              <a:spcPct val="15000"/>
            </a:spcAft>
            <a:buChar char="••"/>
          </a:pPr>
          <a:r>
            <a:rPr lang="en-US" sz="3200" b="0" i="0" kern="1200" dirty="0" smtClean="0">
              <a:solidFill>
                <a:schemeClr val="tx1">
                  <a:lumMod val="65000"/>
                  <a:lumOff val="35000"/>
                </a:schemeClr>
              </a:solidFill>
            </a:rPr>
            <a:t>uncontrolled diabetes type I (diabetic ketoacidosis, DKA).</a:t>
          </a:r>
          <a:endParaRPr lang="en-US" sz="3200" kern="1200" dirty="0">
            <a:solidFill>
              <a:schemeClr val="tx1">
                <a:lumMod val="65000"/>
                <a:lumOff val="35000"/>
              </a:schemeClr>
            </a:solidFill>
          </a:endParaRPr>
        </a:p>
        <a:p>
          <a:pPr marL="285750" lvl="1" indent="-285750" algn="l" defTabSz="1422400" rtl="0">
            <a:lnSpc>
              <a:spcPct val="150000"/>
            </a:lnSpc>
            <a:spcBef>
              <a:spcPct val="0"/>
            </a:spcBef>
            <a:spcAft>
              <a:spcPct val="15000"/>
            </a:spcAft>
            <a:buChar char="••"/>
          </a:pPr>
          <a:r>
            <a:rPr lang="en-US" sz="3200" b="0" i="0" kern="1200" dirty="0" smtClean="0">
              <a:solidFill>
                <a:schemeClr val="tx1">
                  <a:lumMod val="65000"/>
                  <a:lumOff val="35000"/>
                </a:schemeClr>
              </a:solidFill>
            </a:rPr>
            <a:t>starvation or fasting</a:t>
          </a:r>
          <a:endParaRPr lang="en-US" sz="3200" kern="1200" dirty="0">
            <a:solidFill>
              <a:schemeClr val="tx1">
                <a:lumMod val="65000"/>
                <a:lumOff val="35000"/>
              </a:schemeClr>
            </a:solidFill>
          </a:endParaRPr>
        </a:p>
        <a:p>
          <a:pPr marL="285750" lvl="1" indent="-285750" algn="l" defTabSz="1422400" rtl="0">
            <a:lnSpc>
              <a:spcPct val="150000"/>
            </a:lnSpc>
            <a:spcBef>
              <a:spcPct val="0"/>
            </a:spcBef>
            <a:spcAft>
              <a:spcPct val="15000"/>
            </a:spcAft>
            <a:buChar char="••"/>
          </a:pPr>
          <a:r>
            <a:rPr lang="en-US" sz="3200" b="0" i="0" kern="1200" dirty="0" smtClean="0">
              <a:solidFill>
                <a:schemeClr val="tx1">
                  <a:lumMod val="65000"/>
                  <a:lumOff val="35000"/>
                </a:schemeClr>
              </a:solidFill>
            </a:rPr>
            <a:t>alcoholic patients with poor dietary intake (alcoholic ketoacidosis).</a:t>
          </a:r>
          <a:endParaRPr lang="en-US" sz="3200" kern="1200" dirty="0">
            <a:solidFill>
              <a:schemeClr val="tx1">
                <a:lumMod val="65000"/>
                <a:lumOff val="35000"/>
              </a:schemeClr>
            </a:solidFill>
          </a:endParaRPr>
        </a:p>
      </dsp:txBody>
      <dsp:txXfrm>
        <a:off x="146326" y="136062"/>
        <a:ext cx="10222947" cy="437338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B73B01-1725-455C-8A4F-E12ED33861D6}">
      <dsp:nvSpPr>
        <dsp:cNvPr id="0" name=""/>
        <dsp:cNvSpPr/>
      </dsp:nvSpPr>
      <dsp:spPr>
        <a:xfrm>
          <a:off x="0" y="557896"/>
          <a:ext cx="10515600" cy="1026675"/>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b="0" i="0" kern="1200" smtClean="0"/>
            <a:t>mostly in elderly, Type 2 diabetics</a:t>
          </a:r>
          <a:endParaRPr lang="en-US" sz="2700" kern="1200"/>
        </a:p>
      </dsp:txBody>
      <dsp:txXfrm>
        <a:off x="50118" y="608014"/>
        <a:ext cx="10415364" cy="926439"/>
      </dsp:txXfrm>
    </dsp:sp>
    <dsp:sp modelId="{F83CEB52-E672-433A-B3BC-893C9EF70C7E}">
      <dsp:nvSpPr>
        <dsp:cNvPr id="0" name=""/>
        <dsp:cNvSpPr/>
      </dsp:nvSpPr>
      <dsp:spPr>
        <a:xfrm>
          <a:off x="0" y="1662331"/>
          <a:ext cx="10515600" cy="1026675"/>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b="0" i="0" kern="1200" smtClean="0"/>
            <a:t>The level of insulin is sufficient to prevent ketosis but does not prevent hyperglycaemia and osmotic diuresis</a:t>
          </a:r>
          <a:endParaRPr lang="en-US" sz="2700" kern="1200"/>
        </a:p>
      </dsp:txBody>
      <dsp:txXfrm>
        <a:off x="50118" y="1712449"/>
        <a:ext cx="10415364" cy="926439"/>
      </dsp:txXfrm>
    </dsp:sp>
    <dsp:sp modelId="{4EF0D92D-00A2-4B2C-B459-538B358C241B}">
      <dsp:nvSpPr>
        <dsp:cNvPr id="0" name=""/>
        <dsp:cNvSpPr/>
      </dsp:nvSpPr>
      <dsp:spPr>
        <a:xfrm>
          <a:off x="0" y="2766766"/>
          <a:ext cx="10515600" cy="1026675"/>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b="0" i="0" kern="1200" smtClean="0"/>
            <a:t>Precipitating factors include severe illness, dehydration, glucocorticoids, diuretics, parenteral nutrition, dialysis, and surgery. </a:t>
          </a:r>
          <a:endParaRPr lang="en-US" sz="2700" kern="1200"/>
        </a:p>
      </dsp:txBody>
      <dsp:txXfrm>
        <a:off x="50118" y="2816884"/>
        <a:ext cx="10415364" cy="92643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1C9055-3900-44E2-8401-608542AA88EC}">
      <dsp:nvSpPr>
        <dsp:cNvPr id="0" name=""/>
        <dsp:cNvSpPr/>
      </dsp:nvSpPr>
      <dsp:spPr>
        <a:xfrm>
          <a:off x="1473517" y="46057"/>
          <a:ext cx="2210752" cy="2210752"/>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44550" rtl="0">
            <a:lnSpc>
              <a:spcPct val="90000"/>
            </a:lnSpc>
            <a:spcBef>
              <a:spcPct val="0"/>
            </a:spcBef>
            <a:spcAft>
              <a:spcPct val="35000"/>
            </a:spcAft>
          </a:pPr>
          <a:r>
            <a:rPr lang="en-US" sz="1900" b="0" i="0" kern="1200" dirty="0" smtClean="0"/>
            <a:t>Hyperglycemia</a:t>
          </a:r>
          <a:endParaRPr lang="en-US" sz="1900" kern="1200" dirty="0"/>
        </a:p>
      </dsp:txBody>
      <dsp:txXfrm>
        <a:off x="1768284" y="432939"/>
        <a:ext cx="1621218" cy="994838"/>
      </dsp:txXfrm>
    </dsp:sp>
    <dsp:sp modelId="{E81F588D-F819-4D8E-93E9-DF96DF623334}">
      <dsp:nvSpPr>
        <dsp:cNvPr id="0" name=""/>
        <dsp:cNvSpPr/>
      </dsp:nvSpPr>
      <dsp:spPr>
        <a:xfrm>
          <a:off x="2271230" y="1427777"/>
          <a:ext cx="2210752" cy="2210752"/>
        </a:xfrm>
        <a:prstGeom prst="ellipse">
          <a:avLst/>
        </a:prstGeom>
        <a:solidFill>
          <a:schemeClr val="accent2">
            <a:alpha val="50000"/>
            <a:hueOff val="-727682"/>
            <a:satOff val="-41964"/>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44550" rtl="0">
            <a:lnSpc>
              <a:spcPct val="90000"/>
            </a:lnSpc>
            <a:spcBef>
              <a:spcPct val="0"/>
            </a:spcBef>
            <a:spcAft>
              <a:spcPct val="35000"/>
            </a:spcAft>
          </a:pPr>
          <a:r>
            <a:rPr lang="en-US" sz="1900" b="0" i="0" kern="1200" smtClean="0"/>
            <a:t>Ketotic </a:t>
          </a:r>
          <a:endParaRPr lang="en-US" sz="1900" kern="1200"/>
        </a:p>
      </dsp:txBody>
      <dsp:txXfrm>
        <a:off x="2947352" y="1998888"/>
        <a:ext cx="1326451" cy="1215914"/>
      </dsp:txXfrm>
    </dsp:sp>
    <dsp:sp modelId="{5A2A8554-2089-4D7D-9CFB-F33AC7A4BCFC}">
      <dsp:nvSpPr>
        <dsp:cNvPr id="0" name=""/>
        <dsp:cNvSpPr/>
      </dsp:nvSpPr>
      <dsp:spPr>
        <a:xfrm>
          <a:off x="675803" y="1427777"/>
          <a:ext cx="2210752" cy="2210752"/>
        </a:xfrm>
        <a:prstGeom prst="ellipse">
          <a:avLst/>
        </a:prstGeom>
        <a:solidFill>
          <a:schemeClr val="accent2">
            <a:alpha val="50000"/>
            <a:hueOff val="-1455363"/>
            <a:satOff val="-83928"/>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44550" rtl="0">
            <a:lnSpc>
              <a:spcPct val="90000"/>
            </a:lnSpc>
            <a:spcBef>
              <a:spcPct val="0"/>
            </a:spcBef>
            <a:spcAft>
              <a:spcPct val="35000"/>
            </a:spcAft>
          </a:pPr>
          <a:r>
            <a:rPr lang="en-US" sz="1900" b="0" i="0" kern="1200" smtClean="0"/>
            <a:t>Metabolic acidosis</a:t>
          </a:r>
          <a:endParaRPr lang="en-US" sz="1900" kern="1200"/>
        </a:p>
      </dsp:txBody>
      <dsp:txXfrm>
        <a:off x="883983" y="1998888"/>
        <a:ext cx="1326451" cy="121591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861D83-5F32-4B39-AEEA-4101C4AFFECC}">
      <dsp:nvSpPr>
        <dsp:cNvPr id="0" name=""/>
        <dsp:cNvSpPr/>
      </dsp:nvSpPr>
      <dsp:spPr>
        <a:xfrm>
          <a:off x="1486217" y="46057"/>
          <a:ext cx="2210752" cy="2210752"/>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44550" rtl="0">
            <a:lnSpc>
              <a:spcPct val="90000"/>
            </a:lnSpc>
            <a:spcBef>
              <a:spcPct val="0"/>
            </a:spcBef>
            <a:spcAft>
              <a:spcPct val="35000"/>
            </a:spcAft>
          </a:pPr>
          <a:r>
            <a:rPr lang="en-US" sz="1900" b="0" i="0" kern="1200" smtClean="0"/>
            <a:t>Hyperglycemia </a:t>
          </a:r>
          <a:endParaRPr lang="en-US" sz="1900" kern="1200"/>
        </a:p>
      </dsp:txBody>
      <dsp:txXfrm>
        <a:off x="1780984" y="432939"/>
        <a:ext cx="1621218" cy="994838"/>
      </dsp:txXfrm>
    </dsp:sp>
    <dsp:sp modelId="{91A4BD44-3947-4EB9-9CFE-C7086A3218A3}">
      <dsp:nvSpPr>
        <dsp:cNvPr id="0" name=""/>
        <dsp:cNvSpPr/>
      </dsp:nvSpPr>
      <dsp:spPr>
        <a:xfrm>
          <a:off x="2283930" y="1427777"/>
          <a:ext cx="2210752" cy="2210752"/>
        </a:xfrm>
        <a:prstGeom prst="ellipse">
          <a:avLst/>
        </a:prstGeom>
        <a:solidFill>
          <a:schemeClr val="accent4">
            <a:alpha val="50000"/>
            <a:hueOff val="5197846"/>
            <a:satOff val="-23984"/>
            <a:lumOff val="8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44550" rtl="0">
            <a:lnSpc>
              <a:spcPct val="90000"/>
            </a:lnSpc>
            <a:spcBef>
              <a:spcPct val="0"/>
            </a:spcBef>
            <a:spcAft>
              <a:spcPct val="35000"/>
            </a:spcAft>
          </a:pPr>
          <a:r>
            <a:rPr lang="en-US" sz="1900" b="0" i="0" kern="1200" smtClean="0"/>
            <a:t>High serum osmolality</a:t>
          </a:r>
          <a:endParaRPr lang="en-US" sz="1900" kern="1200"/>
        </a:p>
      </dsp:txBody>
      <dsp:txXfrm>
        <a:off x="2960052" y="1998888"/>
        <a:ext cx="1326451" cy="1215914"/>
      </dsp:txXfrm>
    </dsp:sp>
    <dsp:sp modelId="{52F620CC-2BF1-477B-B063-94D9BFFBEA93}">
      <dsp:nvSpPr>
        <dsp:cNvPr id="0" name=""/>
        <dsp:cNvSpPr/>
      </dsp:nvSpPr>
      <dsp:spPr>
        <a:xfrm>
          <a:off x="688504" y="1427777"/>
          <a:ext cx="2210752" cy="2210752"/>
        </a:xfrm>
        <a:prstGeom prst="ellipse">
          <a:avLst/>
        </a:prstGeom>
        <a:solidFill>
          <a:schemeClr val="accent4">
            <a:alpha val="50000"/>
            <a:hueOff val="10395692"/>
            <a:satOff val="-47968"/>
            <a:lumOff val="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44550" rtl="0">
            <a:lnSpc>
              <a:spcPct val="90000"/>
            </a:lnSpc>
            <a:spcBef>
              <a:spcPct val="0"/>
            </a:spcBef>
            <a:spcAft>
              <a:spcPct val="35000"/>
            </a:spcAft>
          </a:pPr>
          <a:r>
            <a:rPr lang="en-US" sz="1900" b="0" i="0" kern="1200" smtClean="0"/>
            <a:t>Absence of significant acidosis</a:t>
          </a:r>
          <a:endParaRPr lang="en-US" sz="1900" kern="1200"/>
        </a:p>
      </dsp:txBody>
      <dsp:txXfrm>
        <a:off x="896683" y="1998888"/>
        <a:ext cx="1326451" cy="121591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3BB624-704E-4834-A798-B70D7A37102C}">
      <dsp:nvSpPr>
        <dsp:cNvPr id="0" name=""/>
        <dsp:cNvSpPr/>
      </dsp:nvSpPr>
      <dsp:spPr>
        <a:xfrm>
          <a:off x="0" y="1305401"/>
          <a:ext cx="10515600" cy="1740535"/>
        </a:xfrm>
        <a:prstGeom prst="notchedRightArrow">
          <a:avLst/>
        </a:prstGeom>
        <a:solidFill>
          <a:schemeClr val="accent2">
            <a:lumMod val="20000"/>
            <a:lumOff val="80000"/>
          </a:schemeClr>
        </a:solidFill>
        <a:ln>
          <a:noFill/>
        </a:ln>
        <a:effectLst/>
      </dsp:spPr>
      <dsp:style>
        <a:lnRef idx="0">
          <a:scrgbClr r="0" g="0" b="0"/>
        </a:lnRef>
        <a:fillRef idx="1">
          <a:scrgbClr r="0" g="0" b="0"/>
        </a:fillRef>
        <a:effectRef idx="0">
          <a:scrgbClr r="0" g="0" b="0"/>
        </a:effectRef>
        <a:fontRef idx="minor"/>
      </dsp:style>
    </dsp:sp>
    <dsp:sp modelId="{35AB6FE8-3903-451A-8160-A3C833ABD28D}">
      <dsp:nvSpPr>
        <dsp:cNvPr id="0" name=""/>
        <dsp:cNvSpPr/>
      </dsp:nvSpPr>
      <dsp:spPr>
        <a:xfrm>
          <a:off x="0" y="0"/>
          <a:ext cx="9464040"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b" anchorCtr="1">
          <a:noAutofit/>
        </a:bodyPr>
        <a:lstStyle/>
        <a:p>
          <a:pPr lvl="0" algn="l" defTabSz="1422400" rtl="0">
            <a:lnSpc>
              <a:spcPct val="90000"/>
            </a:lnSpc>
            <a:spcBef>
              <a:spcPct val="0"/>
            </a:spcBef>
            <a:spcAft>
              <a:spcPct val="35000"/>
            </a:spcAft>
          </a:pPr>
          <a:r>
            <a:rPr lang="en-US" sz="3200" b="0" i="0" kern="1200" dirty="0" smtClean="0"/>
            <a:t>Principle:</a:t>
          </a:r>
          <a:r>
            <a:rPr lang="en-US" sz="2800" b="0" i="0" kern="1200" dirty="0" smtClean="0"/>
            <a:t>  (Enzymatic method)</a:t>
          </a:r>
          <a:endParaRPr lang="en-US" sz="2800" kern="1200" dirty="0"/>
        </a:p>
        <a:p>
          <a:pPr marL="228600" lvl="1" indent="-228600" algn="l" defTabSz="1111250" rtl="0">
            <a:lnSpc>
              <a:spcPct val="90000"/>
            </a:lnSpc>
            <a:spcBef>
              <a:spcPct val="0"/>
            </a:spcBef>
            <a:spcAft>
              <a:spcPct val="15000"/>
            </a:spcAft>
            <a:buChar char="••"/>
          </a:pPr>
          <a:r>
            <a:rPr lang="en-US" sz="2500" b="0" i="0" kern="1200" dirty="0" smtClean="0"/>
            <a:t>Glucose is oxidized by glucose oxidase to gluconate and hydrogen peroxide according to the following equation:</a:t>
          </a:r>
          <a:endParaRPr lang="en-US" sz="2500" kern="1200" dirty="0"/>
        </a:p>
      </dsp:txBody>
      <dsp:txXfrm>
        <a:off x="0" y="0"/>
        <a:ext cx="9464040" cy="1740535"/>
      </dsp:txXfrm>
    </dsp:sp>
    <dsp:sp modelId="{7F32B3D3-29EB-49D8-A7DA-EBC5C4598EAD}">
      <dsp:nvSpPr>
        <dsp:cNvPr id="0" name=""/>
        <dsp:cNvSpPr/>
      </dsp:nvSpPr>
      <dsp:spPr>
        <a:xfrm>
          <a:off x="4514453" y="1958102"/>
          <a:ext cx="435133" cy="435133"/>
        </a:xfrm>
        <a:prstGeom prst="ellipse">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42439253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5568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9103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77320a32f5143f1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377320a32f5143f1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50956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77320a32f5143f1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377320a32f5143f1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Women at high risk for GDM include those who have had GDM before, have previously given birth to a high-birthweight baby, are obese, have a family history of diabetes mellitus and/or are from high-risk ethnic groups, for example black or South Asian.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920256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77320a32f5143f1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77320a32f5143f1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7378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77320a32f5143f1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377320a32f5143f1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Glycated hemoglobin (HbA1c) is formed by non-enzymatic glycation of hemoglobin and is dependent on the mean plasma glucose concentrations and on the lifespan of the red cells; falsely low values may be found in patients with hemolytic disease.</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3905421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77320a32f5143f1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377320a32f5143f1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HbA1c is expressed as a percentage of total blood hemoglobin concentration and gives a retrospective assessment of the mean plasma glucose concentration during the preceding (6-8 weeks).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691256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smtClean="0"/>
              <a:t>Fructosamine</a:t>
            </a:r>
            <a:r>
              <a:rPr lang="en-US" dirty="0" smtClean="0"/>
              <a:t> reflects glucose bound plasma proteins, predominantly albumin, which has a plasma half-life of about 20 days but is problematic in patients with hypoalbuminemia. This assay may sometimes be useful in pregnancy and hemolytic disease (in whom HbA1c is difficult to measure and interpret).</a:t>
            </a:r>
          </a:p>
          <a:p>
            <a:r>
              <a:rPr lang="en-US" dirty="0" smtClean="0"/>
              <a:t>The measurement of plasma </a:t>
            </a:r>
            <a:r>
              <a:rPr lang="en-US" dirty="0" err="1" smtClean="0"/>
              <a:t>fructosamine</a:t>
            </a:r>
            <a:r>
              <a:rPr lang="en-US" dirty="0" smtClean="0"/>
              <a:t> concentrations may be used to assess glucose control over a shorter time course than that of HbA1c (about 2-4 weeks), but the assay has methodological limitations</a:t>
            </a:r>
          </a:p>
          <a:p>
            <a:endParaRPr lang="en-US" dirty="0"/>
          </a:p>
        </p:txBody>
      </p:sp>
    </p:spTree>
    <p:extLst>
      <p:ext uri="{BB962C8B-B14F-4D97-AF65-F5344CB8AC3E}">
        <p14:creationId xmlns:p14="http://schemas.microsoft.com/office/powerpoint/2010/main" val="36033565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8021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6676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4184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102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77320a32f5143f1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77320a32f5143f1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3146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77320a32f5143f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377320a32f5143f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7970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77320a32f5143f1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77320a32f5143f1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51989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377320a32f5143f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377320a32f5143f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The test should be performed as described by WHO, using a glucose load containing the equivalent of 75 g anhydrous glucose dissolved in water.* </a:t>
            </a:r>
            <a:endParaRPr dirty="0"/>
          </a:p>
        </p:txBody>
      </p:sp>
    </p:spTree>
    <p:extLst>
      <p:ext uri="{BB962C8B-B14F-4D97-AF65-F5344CB8AC3E}">
        <p14:creationId xmlns:p14="http://schemas.microsoft.com/office/powerpoint/2010/main" val="3460919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77320a32f5143f1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77320a32f5143f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5449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5"/>
        <p:cNvGrpSpPr/>
        <p:nvPr/>
      </p:nvGrpSpPr>
      <p:grpSpPr>
        <a:xfrm>
          <a:off x="0" y="0"/>
          <a:ext cx="0" cy="0"/>
          <a:chOff x="0" y="0"/>
          <a:chExt cx="0" cy="0"/>
        </a:xfrm>
      </p:grpSpPr>
      <p:sp>
        <p:nvSpPr>
          <p:cNvPr id="76" name="Google Shape;76;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3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1"/>
        <p:cNvGrpSpPr/>
        <p:nvPr/>
      </p:nvGrpSpPr>
      <p:grpSpPr>
        <a:xfrm>
          <a:off x="0" y="0"/>
          <a:ext cx="0" cy="0"/>
          <a:chOff x="0" y="0"/>
          <a:chExt cx="0" cy="0"/>
        </a:xfrm>
      </p:grpSpPr>
      <p:sp>
        <p:nvSpPr>
          <p:cNvPr id="82" name="Google Shape;82;p3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3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
        <p:cNvGrpSpPr/>
        <p:nvPr/>
      </p:nvGrpSpPr>
      <p:grpSpPr>
        <a:xfrm>
          <a:off x="0" y="0"/>
          <a:ext cx="0" cy="0"/>
          <a:chOff x="0" y="0"/>
          <a:chExt cx="0" cy="0"/>
        </a:xfrm>
      </p:grpSpPr>
      <p:sp>
        <p:nvSpPr>
          <p:cNvPr id="24" name="Google Shape;24;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2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
        <p:cNvGrpSpPr/>
        <p:nvPr/>
      </p:nvGrpSpPr>
      <p:grpSpPr>
        <a:xfrm>
          <a:off x="0" y="0"/>
          <a:ext cx="0" cy="0"/>
          <a:chOff x="0" y="0"/>
          <a:chExt cx="0" cy="0"/>
        </a:xfrm>
      </p:grpSpPr>
      <p:sp>
        <p:nvSpPr>
          <p:cNvPr id="41" name="Google Shape;41;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7"/>
        <p:cNvGrpSpPr/>
        <p:nvPr/>
      </p:nvGrpSpPr>
      <p:grpSpPr>
        <a:xfrm>
          <a:off x="0" y="0"/>
          <a:ext cx="0" cy="0"/>
          <a:chOff x="0" y="0"/>
          <a:chExt cx="0" cy="0"/>
        </a:xfrm>
      </p:grpSpPr>
      <p:sp>
        <p:nvSpPr>
          <p:cNvPr id="48" name="Google Shape;48;p2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2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1"/>
        <p:cNvGrpSpPr/>
        <p:nvPr/>
      </p:nvGrpSpPr>
      <p:grpSpPr>
        <a:xfrm>
          <a:off x="0" y="0"/>
          <a:ext cx="0" cy="0"/>
          <a:chOff x="0" y="0"/>
          <a:chExt cx="0" cy="0"/>
        </a:xfrm>
      </p:grpSpPr>
      <p:sp>
        <p:nvSpPr>
          <p:cNvPr id="62" name="Google Shape;62;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4" name="Google Shape;64;p3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8"/>
        <p:cNvGrpSpPr/>
        <p:nvPr/>
      </p:nvGrpSpPr>
      <p:grpSpPr>
        <a:xfrm>
          <a:off x="0" y="0"/>
          <a:ext cx="0" cy="0"/>
          <a:chOff x="0" y="0"/>
          <a:chExt cx="0" cy="0"/>
        </a:xfrm>
      </p:grpSpPr>
      <p:sp>
        <p:nvSpPr>
          <p:cNvPr id="69" name="Google Shape;69;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2"/>
          <p:cNvSpPr>
            <a:spLocks noGrp="1"/>
          </p:cNvSpPr>
          <p:nvPr>
            <p:ph type="pic" idx="2"/>
          </p:nvPr>
        </p:nvSpPr>
        <p:spPr>
          <a:xfrm>
            <a:off x="5183188" y="987425"/>
            <a:ext cx="6172200" cy="4873625"/>
          </a:xfrm>
          <a:prstGeom prst="rect">
            <a:avLst/>
          </a:prstGeom>
          <a:noFill/>
          <a:ln>
            <a:noFill/>
          </a:ln>
        </p:spPr>
      </p:sp>
      <p:sp>
        <p:nvSpPr>
          <p:cNvPr id="71" name="Google Shape;71;p3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2" name="Google Shape;72;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8.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
          <p:cNvSpPr txBox="1">
            <a:spLocks noGrp="1"/>
          </p:cNvSpPr>
          <p:nvPr>
            <p:ph type="ctrTitle"/>
          </p:nvPr>
        </p:nvSpPr>
        <p:spPr>
          <a:xfrm>
            <a:off x="1524000" y="1122363"/>
            <a:ext cx="9144000" cy="2387600"/>
          </a:xfrm>
          <a:prstGeom prst="rect">
            <a:avLst/>
          </a:prstGeom>
          <a:solidFill>
            <a:srgbClr val="C00000"/>
          </a:solid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US" dirty="0">
                <a:solidFill>
                  <a:schemeClr val="bg1"/>
                </a:solidFill>
              </a:rPr>
              <a:t>Estimation</a:t>
            </a:r>
            <a:r>
              <a:rPr lang="en-US" dirty="0"/>
              <a:t> </a:t>
            </a:r>
            <a:r>
              <a:rPr lang="en-US" dirty="0">
                <a:solidFill>
                  <a:schemeClr val="bg1"/>
                </a:solidFill>
              </a:rPr>
              <a:t>of blood glucose</a:t>
            </a:r>
            <a:endParaRPr dirty="0">
              <a:solidFill>
                <a:schemeClr val="bg1"/>
              </a:solidFill>
            </a:endParaRPr>
          </a:p>
        </p:txBody>
      </p:sp>
      <p:sp>
        <p:nvSpPr>
          <p:cNvPr id="92" name="Google Shape;92;p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US" b="1" dirty="0"/>
              <a:t>Clinical laboratory training </a:t>
            </a:r>
            <a:endParaRPr lang="en-US" b="1" dirty="0" smtClean="0"/>
          </a:p>
          <a:p>
            <a:pPr marL="0" lvl="0" indent="0" algn="l">
              <a:spcBef>
                <a:spcPts val="0"/>
              </a:spcBef>
            </a:pPr>
            <a:endParaRPr lang="en-US" sz="2000" i="1" dirty="0" smtClean="0">
              <a:solidFill>
                <a:schemeClr val="tx2">
                  <a:lumMod val="50000"/>
                </a:schemeClr>
              </a:solidFill>
            </a:endParaRPr>
          </a:p>
          <a:p>
            <a:pPr marL="0" lvl="0" indent="0" algn="l">
              <a:spcBef>
                <a:spcPts val="0"/>
              </a:spcBef>
            </a:pPr>
            <a:r>
              <a:rPr lang="en-US" sz="2000" i="1" dirty="0" smtClean="0">
                <a:solidFill>
                  <a:schemeClr val="tx2">
                    <a:lumMod val="50000"/>
                  </a:schemeClr>
                </a:solidFill>
              </a:rPr>
              <a:t>Lec</a:t>
            </a:r>
            <a:r>
              <a:rPr lang="en-US" sz="2000" i="1" dirty="0">
                <a:solidFill>
                  <a:schemeClr val="tx2">
                    <a:lumMod val="50000"/>
                  </a:schemeClr>
                </a:solidFill>
              </a:rPr>
              <a:t>. Dhuha fadhil </a:t>
            </a:r>
            <a:endParaRPr lang="en-US" sz="2000" i="1" dirty="0" smtClean="0">
              <a:solidFill>
                <a:schemeClr val="tx2">
                  <a:lumMod val="50000"/>
                </a:schemeClr>
              </a:solidFill>
            </a:endParaRPr>
          </a:p>
          <a:p>
            <a:pPr marL="0" lvl="0" indent="0" algn="l">
              <a:spcBef>
                <a:spcPts val="0"/>
              </a:spcBef>
            </a:pPr>
            <a:r>
              <a:rPr lang="en-US" sz="2000" i="1" dirty="0" smtClean="0">
                <a:solidFill>
                  <a:schemeClr val="tx2">
                    <a:lumMod val="50000"/>
                  </a:schemeClr>
                </a:solidFill>
              </a:rPr>
              <a:t>MSC clinical biochemistry</a:t>
            </a:r>
          </a:p>
          <a:p>
            <a:pPr marL="0" lvl="0" indent="0" algn="l">
              <a:spcBef>
                <a:spcPts val="0"/>
              </a:spcBef>
            </a:pPr>
            <a:r>
              <a:rPr lang="en-US" sz="2000" i="1" dirty="0" smtClean="0">
                <a:solidFill>
                  <a:schemeClr val="tx2">
                    <a:lumMod val="50000"/>
                  </a:schemeClr>
                </a:solidFill>
              </a:rPr>
              <a:t>BSC pharmacy</a:t>
            </a:r>
            <a:endParaRPr lang="en-US" sz="2000" i="1" dirty="0">
              <a:solidFill>
                <a:schemeClr val="tx2">
                  <a:lumMod val="50000"/>
                </a:schemeClr>
              </a:solidFill>
            </a:endParaRPr>
          </a:p>
          <a:p>
            <a:pPr marL="0" lvl="0" indent="0" algn="l" rtl="0">
              <a:lnSpc>
                <a:spcPct val="90000"/>
              </a:lnSpc>
              <a:spcBef>
                <a:spcPts val="0"/>
              </a:spcBef>
              <a:spcAft>
                <a:spcPts val="0"/>
              </a:spcAft>
              <a:buClr>
                <a:schemeClr val="dk1"/>
              </a:buClr>
              <a:buSzPts val="2400"/>
              <a:buNone/>
            </a:pPr>
            <a:endParaRPr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72991332"/>
              </p:ext>
            </p:extLst>
          </p:nvPr>
        </p:nvGraphicFramePr>
        <p:xfrm>
          <a:off x="655092" y="460360"/>
          <a:ext cx="11054687" cy="5626541"/>
        </p:xfrm>
        <a:graphic>
          <a:graphicData uri="http://schemas.openxmlformats.org/drawingml/2006/table">
            <a:tbl>
              <a:tblPr firstRow="1" bandRow="1">
                <a:tableStyleId>{17194BB1-8000-4A3A-97F4-7C023E2E273E}</a:tableStyleId>
              </a:tblPr>
              <a:tblGrid>
                <a:gridCol w="2547466"/>
                <a:gridCol w="2711239"/>
                <a:gridCol w="2711239"/>
                <a:gridCol w="3084743"/>
              </a:tblGrid>
              <a:tr h="1177840">
                <a:tc>
                  <a:txBody>
                    <a:bodyPr/>
                    <a:lstStyle/>
                    <a:p>
                      <a:pPr marL="0" marR="0" lvl="0" indent="0" algn="ctr" rtl="0">
                        <a:lnSpc>
                          <a:spcPct val="107000"/>
                        </a:lnSpc>
                        <a:spcBef>
                          <a:spcPts val="0"/>
                        </a:spcBef>
                        <a:spcAft>
                          <a:spcPts val="0"/>
                        </a:spcAft>
                        <a:buNone/>
                      </a:pPr>
                      <a:r>
                        <a:rPr lang="en-US" sz="1600" u="none" strike="noStrike" cap="none" dirty="0">
                          <a:solidFill>
                            <a:schemeClr val="bg1"/>
                          </a:solidFill>
                        </a:rPr>
                        <a:t>Test</a:t>
                      </a:r>
                      <a:endParaRPr sz="1200" u="none" strike="noStrike" cap="none" dirty="0">
                        <a:solidFill>
                          <a:schemeClr val="bg1"/>
                        </a:solidFill>
                        <a:latin typeface="Calibri"/>
                        <a:ea typeface="Calibri"/>
                        <a:cs typeface="Calibri"/>
                        <a:sym typeface="Calibri"/>
                      </a:endParaRPr>
                    </a:p>
                  </a:txBody>
                  <a:tcPr marL="68575" marR="68575" marT="0" marB="0" anchor="ctr">
                    <a:solidFill>
                      <a:srgbClr val="C00000"/>
                    </a:solidFill>
                  </a:tcPr>
                </a:tc>
                <a:tc>
                  <a:txBody>
                    <a:bodyPr/>
                    <a:lstStyle/>
                    <a:p>
                      <a:pPr marL="0" marR="0" lvl="0" indent="0" algn="ctr" rtl="0">
                        <a:lnSpc>
                          <a:spcPct val="107000"/>
                        </a:lnSpc>
                        <a:spcBef>
                          <a:spcPts val="0"/>
                        </a:spcBef>
                        <a:spcAft>
                          <a:spcPts val="0"/>
                        </a:spcAft>
                        <a:buNone/>
                      </a:pPr>
                      <a:r>
                        <a:rPr lang="en-US" sz="1600" u="none" strike="noStrike" cap="none" dirty="0">
                          <a:solidFill>
                            <a:schemeClr val="bg1"/>
                          </a:solidFill>
                        </a:rPr>
                        <a:t>Normal Range</a:t>
                      </a:r>
                      <a:endParaRPr sz="1200" u="none" strike="noStrike" cap="none" dirty="0">
                        <a:solidFill>
                          <a:schemeClr val="bg1"/>
                        </a:solidFill>
                        <a:latin typeface="Calibri"/>
                        <a:ea typeface="Calibri"/>
                        <a:cs typeface="Calibri"/>
                        <a:sym typeface="Calibri"/>
                      </a:endParaRPr>
                    </a:p>
                  </a:txBody>
                  <a:tcPr marL="68575" marR="68575" marT="0" marB="0" anchor="ctr">
                    <a:solidFill>
                      <a:srgbClr val="C00000"/>
                    </a:solidFill>
                  </a:tcPr>
                </a:tc>
                <a:tc>
                  <a:txBody>
                    <a:bodyPr/>
                    <a:lstStyle/>
                    <a:p>
                      <a:pPr marL="0" marR="0" lvl="0" indent="0" algn="ctr" rtl="0">
                        <a:lnSpc>
                          <a:spcPct val="107000"/>
                        </a:lnSpc>
                        <a:spcBef>
                          <a:spcPts val="0"/>
                        </a:spcBef>
                        <a:spcAft>
                          <a:spcPts val="0"/>
                        </a:spcAft>
                        <a:buNone/>
                      </a:pPr>
                      <a:r>
                        <a:rPr lang="en-US" sz="1600" u="none" strike="noStrike" cap="none" dirty="0">
                          <a:solidFill>
                            <a:schemeClr val="bg1"/>
                          </a:solidFill>
                        </a:rPr>
                        <a:t>Increased Risk for Diabetes (Prediabetes)</a:t>
                      </a:r>
                      <a:endParaRPr sz="1200" u="none" strike="noStrike" cap="none" dirty="0">
                        <a:solidFill>
                          <a:schemeClr val="bg1"/>
                        </a:solidFill>
                        <a:latin typeface="Calibri"/>
                        <a:ea typeface="Calibri"/>
                        <a:cs typeface="Calibri"/>
                        <a:sym typeface="Calibri"/>
                      </a:endParaRPr>
                    </a:p>
                  </a:txBody>
                  <a:tcPr marL="68575" marR="68575" marT="0" marB="0" anchor="ctr">
                    <a:solidFill>
                      <a:srgbClr val="C00000"/>
                    </a:solidFill>
                  </a:tcPr>
                </a:tc>
                <a:tc>
                  <a:txBody>
                    <a:bodyPr/>
                    <a:lstStyle/>
                    <a:p>
                      <a:pPr marL="0" marR="0" lvl="0" indent="0" algn="ctr" rtl="0">
                        <a:lnSpc>
                          <a:spcPct val="107000"/>
                        </a:lnSpc>
                        <a:spcBef>
                          <a:spcPts val="0"/>
                        </a:spcBef>
                        <a:spcAft>
                          <a:spcPts val="0"/>
                        </a:spcAft>
                        <a:buNone/>
                      </a:pPr>
                      <a:r>
                        <a:rPr lang="en-US" sz="1600" u="none" strike="noStrike" cap="none" dirty="0">
                          <a:solidFill>
                            <a:schemeClr val="bg1"/>
                          </a:solidFill>
                        </a:rPr>
                        <a:t>Diabetes</a:t>
                      </a:r>
                      <a:endParaRPr sz="1200" u="none" strike="noStrike" cap="none" dirty="0">
                        <a:solidFill>
                          <a:schemeClr val="bg1"/>
                        </a:solidFill>
                        <a:latin typeface="Calibri"/>
                        <a:ea typeface="Calibri"/>
                        <a:cs typeface="Calibri"/>
                        <a:sym typeface="Calibri"/>
                      </a:endParaRPr>
                    </a:p>
                  </a:txBody>
                  <a:tcPr marL="68575" marR="68575" marT="0" marB="0" anchor="ctr">
                    <a:solidFill>
                      <a:srgbClr val="C00000"/>
                    </a:solidFill>
                  </a:tcPr>
                </a:tc>
              </a:tr>
              <a:tr h="1136332">
                <a:tc>
                  <a:txBody>
                    <a:bodyPr/>
                    <a:lstStyle/>
                    <a:p>
                      <a:pPr marL="0" marR="0" lvl="0" indent="0" algn="ctr" rtl="0">
                        <a:lnSpc>
                          <a:spcPct val="107000"/>
                        </a:lnSpc>
                        <a:spcBef>
                          <a:spcPts val="0"/>
                        </a:spcBef>
                        <a:spcAft>
                          <a:spcPts val="0"/>
                        </a:spcAft>
                        <a:buNone/>
                      </a:pPr>
                      <a:r>
                        <a:rPr lang="en-US" sz="1600" u="none" strike="noStrike" cap="none" dirty="0">
                          <a:solidFill>
                            <a:schemeClr val="bg1"/>
                          </a:solidFill>
                        </a:rPr>
                        <a:t>Random </a:t>
                      </a:r>
                      <a:r>
                        <a:rPr lang="en-US" sz="1600" u="none" strike="noStrike" cap="none" dirty="0" smtClean="0">
                          <a:solidFill>
                            <a:schemeClr val="bg1"/>
                          </a:solidFill>
                        </a:rPr>
                        <a:t>plasma glucose</a:t>
                      </a:r>
                      <a:endParaRPr sz="1200" u="none" strike="noStrike" cap="none" dirty="0">
                        <a:solidFill>
                          <a:schemeClr val="bg1"/>
                        </a:solidFill>
                        <a:latin typeface="Calibri"/>
                        <a:ea typeface="Calibri"/>
                        <a:cs typeface="Calibri"/>
                        <a:sym typeface="Calibri"/>
                      </a:endParaRPr>
                    </a:p>
                  </a:txBody>
                  <a:tcPr marL="68575" marR="68575" marT="0" marB="0" anchor="ctr">
                    <a:solidFill>
                      <a:srgbClr val="C00000"/>
                    </a:solidFill>
                  </a:tcPr>
                </a:tc>
                <a:tc>
                  <a:txBody>
                    <a:bodyPr/>
                    <a:lstStyle/>
                    <a:p>
                      <a:pPr marL="0" marR="0" lvl="0" indent="0" algn="ctr" rtl="0">
                        <a:lnSpc>
                          <a:spcPct val="107000"/>
                        </a:lnSpc>
                        <a:spcBef>
                          <a:spcPts val="0"/>
                        </a:spcBef>
                        <a:spcAft>
                          <a:spcPts val="0"/>
                        </a:spcAft>
                        <a:buNone/>
                      </a:pPr>
                      <a:r>
                        <a:rPr lang="en-US" sz="1600" u="none" strike="noStrike" cap="none" dirty="0" smtClean="0"/>
                        <a:t>NA</a:t>
                      </a:r>
                      <a:endParaRPr sz="1200" u="none" strike="noStrike" cap="none" dirty="0">
                        <a:latin typeface="Calibri"/>
                        <a:ea typeface="Calibri"/>
                        <a:cs typeface="Calibri"/>
                        <a:sym typeface="Calibri"/>
                      </a:endParaRPr>
                    </a:p>
                  </a:txBody>
                  <a:tcPr marL="68575" marR="68575" marT="0" marB="0" anchor="ctr">
                    <a:solidFill>
                      <a:schemeClr val="accent2">
                        <a:lumMod val="40000"/>
                        <a:lumOff val="60000"/>
                      </a:schemeClr>
                    </a:solidFill>
                  </a:tcPr>
                </a:tc>
                <a:tc>
                  <a:txBody>
                    <a:bodyPr/>
                    <a:lstStyle/>
                    <a:p>
                      <a:pPr marL="0" marR="0" lvl="0" indent="0" algn="ctr" rtl="0">
                        <a:lnSpc>
                          <a:spcPct val="107000"/>
                        </a:lnSpc>
                        <a:spcBef>
                          <a:spcPts val="0"/>
                        </a:spcBef>
                        <a:spcAft>
                          <a:spcPts val="0"/>
                        </a:spcAft>
                        <a:buNone/>
                      </a:pPr>
                      <a:r>
                        <a:rPr lang="en-US" sz="1600" u="none" strike="noStrike" cap="none" dirty="0" smtClean="0"/>
                        <a:t>NA</a:t>
                      </a:r>
                      <a:endParaRPr sz="1200" u="none" strike="noStrike" cap="none" dirty="0">
                        <a:latin typeface="Calibri"/>
                        <a:ea typeface="Calibri"/>
                        <a:cs typeface="Calibri"/>
                        <a:sym typeface="Calibri"/>
                      </a:endParaRPr>
                    </a:p>
                  </a:txBody>
                  <a:tcPr marL="68575" marR="68575" marT="0" marB="0" anchor="ctr">
                    <a:solidFill>
                      <a:schemeClr val="accent2">
                        <a:lumMod val="40000"/>
                        <a:lumOff val="60000"/>
                      </a:schemeClr>
                    </a:solidFill>
                  </a:tcPr>
                </a:tc>
                <a:tc>
                  <a:txBody>
                    <a:bodyPr/>
                    <a:lstStyle/>
                    <a:p>
                      <a:pPr marL="0" marR="0" lvl="0" indent="0" algn="ctr" rtl="0">
                        <a:lnSpc>
                          <a:spcPct val="107000"/>
                        </a:lnSpc>
                        <a:spcBef>
                          <a:spcPts val="0"/>
                        </a:spcBef>
                        <a:spcAft>
                          <a:spcPts val="0"/>
                        </a:spcAft>
                        <a:buNone/>
                      </a:pPr>
                      <a:r>
                        <a:rPr lang="en-US" sz="1600" u="none" strike="noStrike" cap="none" dirty="0" smtClean="0"/>
                        <a:t>≥ </a:t>
                      </a:r>
                      <a:r>
                        <a:rPr lang="en-US" sz="1600" u="none" strike="noStrike" cap="none" dirty="0"/>
                        <a:t>200 mg/dl (11.1mmol/L</a:t>
                      </a:r>
                      <a:r>
                        <a:rPr lang="en-US" sz="1600" u="none" strike="noStrike" cap="none" dirty="0" smtClean="0"/>
                        <a:t>)</a:t>
                      </a:r>
                      <a:endParaRPr lang="en-US" sz="1200" u="none" strike="noStrike" cap="none" dirty="0">
                        <a:latin typeface="Calibri"/>
                        <a:cs typeface="Calibri"/>
                        <a:sym typeface="Calibri"/>
                      </a:endParaRPr>
                    </a:p>
                    <a:p>
                      <a:pPr marL="0" marR="0" lvl="0" indent="0" algn="ctr" rtl="0">
                        <a:lnSpc>
                          <a:spcPct val="107000"/>
                        </a:lnSpc>
                        <a:spcBef>
                          <a:spcPts val="0"/>
                        </a:spcBef>
                        <a:spcAft>
                          <a:spcPts val="0"/>
                        </a:spcAft>
                        <a:buNone/>
                      </a:pPr>
                      <a:r>
                        <a:rPr lang="en-US" sz="1800" b="0" u="none" strike="noStrike" cap="none" dirty="0" smtClean="0">
                          <a:latin typeface="Times New Roman" panose="02020603050405020304" pitchFamily="18" charset="0"/>
                          <a:cs typeface="Times New Roman" panose="02020603050405020304" pitchFamily="18" charset="0"/>
                        </a:rPr>
                        <a:t>+Symptoms of DM or hyperglycemic crisis</a:t>
                      </a:r>
                    </a:p>
                  </a:txBody>
                  <a:tcPr marL="68575" marR="68575" marT="0" marB="0" anchor="ctr">
                    <a:solidFill>
                      <a:schemeClr val="accent2">
                        <a:lumMod val="40000"/>
                        <a:lumOff val="60000"/>
                      </a:schemeClr>
                    </a:solidFill>
                  </a:tcPr>
                </a:tc>
              </a:tr>
              <a:tr h="1177840">
                <a:tc>
                  <a:txBody>
                    <a:bodyPr/>
                    <a:lstStyle/>
                    <a:p>
                      <a:pPr marL="0" marR="0" lvl="0" indent="0" algn="ctr" rtl="0">
                        <a:lnSpc>
                          <a:spcPct val="107000"/>
                        </a:lnSpc>
                        <a:spcBef>
                          <a:spcPts val="0"/>
                        </a:spcBef>
                        <a:spcAft>
                          <a:spcPts val="0"/>
                        </a:spcAft>
                        <a:buNone/>
                      </a:pPr>
                      <a:r>
                        <a:rPr lang="en-US" sz="1600" u="none" strike="noStrike" cap="none" dirty="0">
                          <a:solidFill>
                            <a:schemeClr val="bg1"/>
                          </a:solidFill>
                        </a:rPr>
                        <a:t>Fasting plasma glucose</a:t>
                      </a:r>
                      <a:endParaRPr sz="1200" u="none" strike="noStrike" cap="none" dirty="0">
                        <a:solidFill>
                          <a:schemeClr val="bg1"/>
                        </a:solidFill>
                        <a:latin typeface="Calibri"/>
                        <a:ea typeface="Calibri"/>
                        <a:cs typeface="Calibri"/>
                        <a:sym typeface="Calibri"/>
                      </a:endParaRPr>
                    </a:p>
                  </a:txBody>
                  <a:tcPr marL="68575" marR="68575" marT="0" marB="0" anchor="ctr">
                    <a:solidFill>
                      <a:srgbClr val="C00000"/>
                    </a:solidFill>
                  </a:tcPr>
                </a:tc>
                <a:tc>
                  <a:txBody>
                    <a:bodyPr/>
                    <a:lstStyle/>
                    <a:p>
                      <a:pPr marL="0" marR="0" lvl="0" indent="0" algn="ctr" rtl="0">
                        <a:lnSpc>
                          <a:spcPct val="107000"/>
                        </a:lnSpc>
                        <a:spcBef>
                          <a:spcPts val="0"/>
                        </a:spcBef>
                        <a:spcAft>
                          <a:spcPts val="0"/>
                        </a:spcAft>
                        <a:buNone/>
                      </a:pPr>
                      <a:r>
                        <a:rPr lang="en-US" sz="1600" u="none" strike="noStrike" cap="none" dirty="0"/>
                        <a:t>&lt; 100 mg/dl</a:t>
                      </a:r>
                      <a:endParaRPr sz="1200" u="none" strike="noStrike" cap="none" dirty="0"/>
                    </a:p>
                    <a:p>
                      <a:pPr marL="0" marR="0" lvl="0" indent="0" algn="ctr" rtl="0">
                        <a:lnSpc>
                          <a:spcPct val="107000"/>
                        </a:lnSpc>
                        <a:spcBef>
                          <a:spcPts val="0"/>
                        </a:spcBef>
                        <a:spcAft>
                          <a:spcPts val="0"/>
                        </a:spcAft>
                        <a:buNone/>
                      </a:pPr>
                      <a:r>
                        <a:rPr lang="en-US" sz="1600" u="none" strike="noStrike" cap="none" dirty="0"/>
                        <a:t>(5.6 </a:t>
                      </a:r>
                      <a:r>
                        <a:rPr lang="en-US" sz="1600" u="none" strike="noStrike" cap="none" dirty="0" err="1"/>
                        <a:t>mmol</a:t>
                      </a:r>
                      <a:r>
                        <a:rPr lang="en-US" sz="1600" u="none" strike="noStrike" cap="none" dirty="0"/>
                        <a:t>/L)</a:t>
                      </a:r>
                      <a:endParaRPr sz="1200" u="none" strike="noStrike" cap="none" dirty="0">
                        <a:latin typeface="Calibri"/>
                        <a:ea typeface="Calibri"/>
                        <a:cs typeface="Calibri"/>
                        <a:sym typeface="Calibri"/>
                      </a:endParaRPr>
                    </a:p>
                  </a:txBody>
                  <a:tcPr marL="68575" marR="68575" marT="0" marB="0" anchor="ctr">
                    <a:solidFill>
                      <a:schemeClr val="accent2">
                        <a:lumMod val="40000"/>
                        <a:lumOff val="60000"/>
                      </a:schemeClr>
                    </a:solidFill>
                  </a:tcPr>
                </a:tc>
                <a:tc>
                  <a:txBody>
                    <a:bodyPr/>
                    <a:lstStyle/>
                    <a:p>
                      <a:pPr marL="0" marR="0" lvl="0" indent="0" algn="ctr" rtl="0">
                        <a:lnSpc>
                          <a:spcPct val="107000"/>
                        </a:lnSpc>
                        <a:spcBef>
                          <a:spcPts val="0"/>
                        </a:spcBef>
                        <a:spcAft>
                          <a:spcPts val="0"/>
                        </a:spcAft>
                        <a:buNone/>
                      </a:pPr>
                      <a:r>
                        <a:rPr lang="en-US" sz="1600" u="none" strike="noStrike" cap="none" dirty="0"/>
                        <a:t>100-125 mg/dl</a:t>
                      </a:r>
                      <a:endParaRPr sz="1200" u="none" strike="noStrike" cap="none" dirty="0"/>
                    </a:p>
                    <a:p>
                      <a:pPr marL="0" marR="0" lvl="0" indent="0" algn="ctr" rtl="0">
                        <a:lnSpc>
                          <a:spcPct val="107000"/>
                        </a:lnSpc>
                        <a:spcBef>
                          <a:spcPts val="0"/>
                        </a:spcBef>
                        <a:spcAft>
                          <a:spcPts val="0"/>
                        </a:spcAft>
                        <a:buNone/>
                      </a:pPr>
                      <a:r>
                        <a:rPr lang="en-US" sz="1600" u="none" strike="noStrike" cap="none" dirty="0"/>
                        <a:t>(5.6-6.9 </a:t>
                      </a:r>
                      <a:r>
                        <a:rPr lang="en-US" sz="1600" u="none" strike="noStrike" cap="none" dirty="0" err="1"/>
                        <a:t>mmol</a:t>
                      </a:r>
                      <a:r>
                        <a:rPr lang="en-US" sz="1600" u="none" strike="noStrike" cap="none" dirty="0"/>
                        <a:t>/L)</a:t>
                      </a:r>
                      <a:endParaRPr sz="1200" u="none" strike="noStrike" cap="none" dirty="0">
                        <a:latin typeface="Calibri"/>
                        <a:ea typeface="Calibri"/>
                        <a:cs typeface="Calibri"/>
                        <a:sym typeface="Calibri"/>
                      </a:endParaRPr>
                    </a:p>
                  </a:txBody>
                  <a:tcPr marL="68575" marR="68575" marT="0" marB="0" anchor="ctr">
                    <a:solidFill>
                      <a:schemeClr val="accent2">
                        <a:lumMod val="40000"/>
                        <a:lumOff val="60000"/>
                      </a:schemeClr>
                    </a:solidFill>
                  </a:tcPr>
                </a:tc>
                <a:tc>
                  <a:txBody>
                    <a:bodyPr/>
                    <a:lstStyle/>
                    <a:p>
                      <a:pPr marL="0" marR="0" lvl="0" indent="0" algn="ctr" rtl="0">
                        <a:lnSpc>
                          <a:spcPct val="107000"/>
                        </a:lnSpc>
                        <a:spcBef>
                          <a:spcPts val="0"/>
                        </a:spcBef>
                        <a:spcAft>
                          <a:spcPts val="0"/>
                        </a:spcAft>
                        <a:buNone/>
                      </a:pPr>
                      <a:r>
                        <a:rPr lang="en-US" sz="1600" u="none" strike="noStrike" cap="none" dirty="0"/>
                        <a:t>≥ 126 mg/dl</a:t>
                      </a:r>
                      <a:endParaRPr sz="1200" u="none" strike="noStrike" cap="none" dirty="0"/>
                    </a:p>
                    <a:p>
                      <a:pPr marL="0" marR="0" lvl="0" indent="0" algn="ctr" rtl="0">
                        <a:lnSpc>
                          <a:spcPct val="107000"/>
                        </a:lnSpc>
                        <a:spcBef>
                          <a:spcPts val="0"/>
                        </a:spcBef>
                        <a:spcAft>
                          <a:spcPts val="0"/>
                        </a:spcAft>
                        <a:buNone/>
                      </a:pPr>
                      <a:r>
                        <a:rPr lang="en-US" sz="1600" u="none" strike="noStrike" cap="none" dirty="0"/>
                        <a:t>(7.0 </a:t>
                      </a:r>
                      <a:r>
                        <a:rPr lang="en-US" sz="1600" u="none" strike="noStrike" cap="none" dirty="0" err="1"/>
                        <a:t>mmol</a:t>
                      </a:r>
                      <a:r>
                        <a:rPr lang="en-US" sz="1600" u="none" strike="noStrike" cap="none" dirty="0"/>
                        <a:t>/L)</a:t>
                      </a:r>
                      <a:endParaRPr sz="1200" u="none" strike="noStrike" cap="none" dirty="0">
                        <a:latin typeface="Calibri"/>
                        <a:ea typeface="Calibri"/>
                        <a:cs typeface="Calibri"/>
                        <a:sym typeface="Calibri"/>
                      </a:endParaRPr>
                    </a:p>
                  </a:txBody>
                  <a:tcPr marL="68575" marR="68575" marT="0" marB="0" anchor="ctr">
                    <a:solidFill>
                      <a:schemeClr val="accent2">
                        <a:lumMod val="40000"/>
                        <a:lumOff val="60000"/>
                      </a:schemeClr>
                    </a:solidFill>
                  </a:tcPr>
                </a:tc>
              </a:tr>
              <a:tr h="1177840">
                <a:tc>
                  <a:txBody>
                    <a:bodyPr/>
                    <a:lstStyle/>
                    <a:p>
                      <a:pPr marL="0" marR="0" lvl="0" indent="0" algn="ctr" rtl="0">
                        <a:lnSpc>
                          <a:spcPct val="107000"/>
                        </a:lnSpc>
                        <a:spcBef>
                          <a:spcPts val="0"/>
                        </a:spcBef>
                        <a:spcAft>
                          <a:spcPts val="0"/>
                        </a:spcAft>
                        <a:buNone/>
                      </a:pPr>
                      <a:r>
                        <a:rPr lang="en-US" sz="1600" u="none" strike="noStrike" cap="none" dirty="0">
                          <a:solidFill>
                            <a:schemeClr val="bg1"/>
                          </a:solidFill>
                        </a:rPr>
                        <a:t>2-hour plasma glucose during an OGTT</a:t>
                      </a:r>
                      <a:endParaRPr sz="1200" u="none" strike="noStrike" cap="none" dirty="0">
                        <a:solidFill>
                          <a:schemeClr val="bg1"/>
                        </a:solidFill>
                        <a:latin typeface="Calibri"/>
                        <a:ea typeface="Calibri"/>
                        <a:cs typeface="Calibri"/>
                        <a:sym typeface="Calibri"/>
                      </a:endParaRPr>
                    </a:p>
                  </a:txBody>
                  <a:tcPr marL="68575" marR="68575" marT="0" marB="0" anchor="ctr">
                    <a:solidFill>
                      <a:srgbClr val="C00000"/>
                    </a:solidFill>
                  </a:tcPr>
                </a:tc>
                <a:tc>
                  <a:txBody>
                    <a:bodyPr/>
                    <a:lstStyle/>
                    <a:p>
                      <a:pPr marL="0" marR="0" lvl="0" indent="0" algn="ctr" rtl="0">
                        <a:lnSpc>
                          <a:spcPct val="107000"/>
                        </a:lnSpc>
                        <a:spcBef>
                          <a:spcPts val="0"/>
                        </a:spcBef>
                        <a:spcAft>
                          <a:spcPts val="0"/>
                        </a:spcAft>
                        <a:buNone/>
                      </a:pPr>
                      <a:r>
                        <a:rPr lang="en-US" sz="1600" u="none" strike="noStrike" cap="none" dirty="0"/>
                        <a:t>&lt;140 mg/dl</a:t>
                      </a:r>
                      <a:endParaRPr sz="1200" u="none" strike="noStrike" cap="none" dirty="0"/>
                    </a:p>
                    <a:p>
                      <a:pPr marL="0" marR="0" lvl="0" indent="0" algn="ctr" rtl="0">
                        <a:lnSpc>
                          <a:spcPct val="107000"/>
                        </a:lnSpc>
                        <a:spcBef>
                          <a:spcPts val="0"/>
                        </a:spcBef>
                        <a:spcAft>
                          <a:spcPts val="0"/>
                        </a:spcAft>
                        <a:buNone/>
                      </a:pPr>
                      <a:r>
                        <a:rPr lang="en-US" sz="1600" u="none" strike="noStrike" cap="none" dirty="0"/>
                        <a:t>(7.8 </a:t>
                      </a:r>
                      <a:r>
                        <a:rPr lang="en-US" sz="1600" u="none" strike="noStrike" cap="none" dirty="0" err="1"/>
                        <a:t>mmol</a:t>
                      </a:r>
                      <a:r>
                        <a:rPr lang="en-US" sz="1600" u="none" strike="noStrike" cap="none" dirty="0"/>
                        <a:t>/L)</a:t>
                      </a:r>
                      <a:endParaRPr sz="1200" u="none" strike="noStrike" cap="none" dirty="0">
                        <a:latin typeface="Calibri"/>
                        <a:ea typeface="Calibri"/>
                        <a:cs typeface="Calibri"/>
                        <a:sym typeface="Calibri"/>
                      </a:endParaRPr>
                    </a:p>
                  </a:txBody>
                  <a:tcPr marL="68575" marR="68575" marT="0" marB="0" anchor="ctr">
                    <a:solidFill>
                      <a:schemeClr val="accent2">
                        <a:lumMod val="40000"/>
                        <a:lumOff val="60000"/>
                      </a:schemeClr>
                    </a:solidFill>
                  </a:tcPr>
                </a:tc>
                <a:tc>
                  <a:txBody>
                    <a:bodyPr/>
                    <a:lstStyle/>
                    <a:p>
                      <a:pPr marL="0" marR="0" lvl="0" indent="0" algn="ctr" rtl="0">
                        <a:lnSpc>
                          <a:spcPct val="107000"/>
                        </a:lnSpc>
                        <a:spcBef>
                          <a:spcPts val="0"/>
                        </a:spcBef>
                        <a:spcAft>
                          <a:spcPts val="0"/>
                        </a:spcAft>
                        <a:buNone/>
                      </a:pPr>
                      <a:r>
                        <a:rPr lang="en-US" sz="1600" u="none" strike="noStrike" cap="none" dirty="0"/>
                        <a:t>140-199 mg/dl</a:t>
                      </a:r>
                      <a:endParaRPr sz="1200" u="none" strike="noStrike" cap="none" dirty="0"/>
                    </a:p>
                    <a:p>
                      <a:pPr marL="0" marR="0" lvl="0" indent="0" algn="ctr" rtl="0">
                        <a:lnSpc>
                          <a:spcPct val="107000"/>
                        </a:lnSpc>
                        <a:spcBef>
                          <a:spcPts val="0"/>
                        </a:spcBef>
                        <a:spcAft>
                          <a:spcPts val="0"/>
                        </a:spcAft>
                        <a:buNone/>
                      </a:pPr>
                      <a:r>
                        <a:rPr lang="en-US" sz="1600" u="none" strike="noStrike" cap="none" dirty="0"/>
                        <a:t>(7.8-11.0 </a:t>
                      </a:r>
                      <a:r>
                        <a:rPr lang="en-US" sz="1600" u="none" strike="noStrike" cap="none" dirty="0" err="1"/>
                        <a:t>mmol</a:t>
                      </a:r>
                      <a:r>
                        <a:rPr lang="en-US" sz="1600" u="none" strike="noStrike" cap="none" dirty="0"/>
                        <a:t>/L)</a:t>
                      </a:r>
                      <a:endParaRPr sz="1200" u="none" strike="noStrike" cap="none" dirty="0">
                        <a:latin typeface="Calibri"/>
                        <a:ea typeface="Calibri"/>
                        <a:cs typeface="Calibri"/>
                        <a:sym typeface="Calibri"/>
                      </a:endParaRPr>
                    </a:p>
                  </a:txBody>
                  <a:tcPr marL="68575" marR="68575" marT="0" marB="0" anchor="ctr">
                    <a:solidFill>
                      <a:schemeClr val="accent2">
                        <a:lumMod val="40000"/>
                        <a:lumOff val="60000"/>
                      </a:schemeClr>
                    </a:solidFill>
                  </a:tcPr>
                </a:tc>
                <a:tc>
                  <a:txBody>
                    <a:bodyPr/>
                    <a:lstStyle/>
                    <a:p>
                      <a:pPr marL="0" marR="0" lvl="0" indent="0" algn="ctr" rtl="0">
                        <a:lnSpc>
                          <a:spcPct val="107000"/>
                        </a:lnSpc>
                        <a:spcBef>
                          <a:spcPts val="0"/>
                        </a:spcBef>
                        <a:spcAft>
                          <a:spcPts val="0"/>
                        </a:spcAft>
                        <a:buNone/>
                      </a:pPr>
                      <a:r>
                        <a:rPr lang="en-US" sz="1600" u="none" strike="noStrike" cap="none" dirty="0"/>
                        <a:t>≥ 200 mg/dl</a:t>
                      </a:r>
                      <a:endParaRPr sz="1200" u="none" strike="noStrike" cap="none" dirty="0"/>
                    </a:p>
                    <a:p>
                      <a:pPr marL="0" marR="0" lvl="0" indent="0" algn="ctr" rtl="0">
                        <a:lnSpc>
                          <a:spcPct val="107000"/>
                        </a:lnSpc>
                        <a:spcBef>
                          <a:spcPts val="0"/>
                        </a:spcBef>
                        <a:spcAft>
                          <a:spcPts val="0"/>
                        </a:spcAft>
                        <a:buNone/>
                      </a:pPr>
                      <a:r>
                        <a:rPr lang="en-US" sz="1600" u="none" strike="noStrike" cap="none" dirty="0"/>
                        <a:t>(11.1 </a:t>
                      </a:r>
                      <a:r>
                        <a:rPr lang="en-US" sz="1600" u="none" strike="noStrike" cap="none" dirty="0" err="1"/>
                        <a:t>mmol</a:t>
                      </a:r>
                      <a:r>
                        <a:rPr lang="en-US" sz="1600" u="none" strike="noStrike" cap="none" dirty="0"/>
                        <a:t>/L)</a:t>
                      </a:r>
                      <a:endParaRPr sz="1200" u="none" strike="noStrike" cap="none" dirty="0">
                        <a:latin typeface="Calibri"/>
                        <a:ea typeface="Calibri"/>
                        <a:cs typeface="Calibri"/>
                        <a:sym typeface="Calibri"/>
                      </a:endParaRPr>
                    </a:p>
                  </a:txBody>
                  <a:tcPr marL="68575" marR="68575" marT="0" marB="0" anchor="ctr">
                    <a:solidFill>
                      <a:schemeClr val="accent2">
                        <a:lumMod val="40000"/>
                        <a:lumOff val="60000"/>
                      </a:schemeClr>
                    </a:solidFill>
                  </a:tcPr>
                </a:tc>
              </a:tr>
              <a:tr h="956689">
                <a:tc>
                  <a:txBody>
                    <a:bodyPr/>
                    <a:lstStyle/>
                    <a:p>
                      <a:pPr marL="0" marR="0" lvl="0" indent="0" algn="ctr" rtl="0">
                        <a:lnSpc>
                          <a:spcPct val="107000"/>
                        </a:lnSpc>
                        <a:spcBef>
                          <a:spcPts val="0"/>
                        </a:spcBef>
                        <a:spcAft>
                          <a:spcPts val="0"/>
                        </a:spcAft>
                        <a:buNone/>
                      </a:pPr>
                      <a:r>
                        <a:rPr lang="en-US" sz="1600" u="none" strike="noStrike" cap="none" dirty="0">
                          <a:solidFill>
                            <a:schemeClr val="bg1"/>
                          </a:solidFill>
                        </a:rPr>
                        <a:t>Hemoglobin A</a:t>
                      </a:r>
                      <a:r>
                        <a:rPr lang="en-US" sz="1600" u="none" strike="noStrike" cap="none" baseline="-25000" dirty="0">
                          <a:solidFill>
                            <a:schemeClr val="bg1"/>
                          </a:solidFill>
                        </a:rPr>
                        <a:t>1c</a:t>
                      </a:r>
                      <a:endParaRPr sz="1200" u="none" strike="noStrike" cap="none" dirty="0">
                        <a:solidFill>
                          <a:schemeClr val="bg1"/>
                        </a:solidFill>
                        <a:latin typeface="Calibri"/>
                        <a:ea typeface="Calibri"/>
                        <a:cs typeface="Calibri"/>
                        <a:sym typeface="Calibri"/>
                      </a:endParaRPr>
                    </a:p>
                  </a:txBody>
                  <a:tcPr marL="68575" marR="68575" marT="0" marB="0" anchor="ctr">
                    <a:solidFill>
                      <a:srgbClr val="C00000"/>
                    </a:solidFill>
                  </a:tcPr>
                </a:tc>
                <a:tc>
                  <a:txBody>
                    <a:bodyPr/>
                    <a:lstStyle/>
                    <a:p>
                      <a:pPr marL="0" marR="0" lvl="0" indent="0" algn="ctr" rtl="0">
                        <a:lnSpc>
                          <a:spcPct val="107000"/>
                        </a:lnSpc>
                        <a:spcBef>
                          <a:spcPts val="0"/>
                        </a:spcBef>
                        <a:spcAft>
                          <a:spcPts val="0"/>
                        </a:spcAft>
                        <a:buNone/>
                      </a:pPr>
                      <a:r>
                        <a:rPr lang="en-US" sz="1600" u="none" strike="noStrike" cap="none" dirty="0"/>
                        <a:t>&lt;5.7%</a:t>
                      </a:r>
                      <a:endParaRPr sz="1200" u="none" strike="noStrike" cap="none" dirty="0">
                        <a:latin typeface="Calibri"/>
                        <a:ea typeface="Calibri"/>
                        <a:cs typeface="Calibri"/>
                        <a:sym typeface="Calibri"/>
                      </a:endParaRPr>
                    </a:p>
                  </a:txBody>
                  <a:tcPr marL="68575" marR="68575" marT="0" marB="0" anchor="ctr">
                    <a:solidFill>
                      <a:schemeClr val="accent2">
                        <a:lumMod val="40000"/>
                        <a:lumOff val="60000"/>
                      </a:schemeClr>
                    </a:solidFill>
                  </a:tcPr>
                </a:tc>
                <a:tc>
                  <a:txBody>
                    <a:bodyPr/>
                    <a:lstStyle/>
                    <a:p>
                      <a:pPr marL="0" marR="0" lvl="0" indent="0" algn="ctr" rtl="0">
                        <a:lnSpc>
                          <a:spcPct val="107000"/>
                        </a:lnSpc>
                        <a:spcBef>
                          <a:spcPts val="0"/>
                        </a:spcBef>
                        <a:spcAft>
                          <a:spcPts val="0"/>
                        </a:spcAft>
                        <a:buNone/>
                      </a:pPr>
                      <a:r>
                        <a:rPr lang="en-US" sz="1600" u="none" strike="noStrike" cap="none" dirty="0"/>
                        <a:t>5.7%-6.4%</a:t>
                      </a:r>
                      <a:endParaRPr sz="1200" u="none" strike="noStrike" cap="none" dirty="0">
                        <a:latin typeface="Calibri"/>
                        <a:ea typeface="Calibri"/>
                        <a:cs typeface="Calibri"/>
                        <a:sym typeface="Calibri"/>
                      </a:endParaRPr>
                    </a:p>
                  </a:txBody>
                  <a:tcPr marL="68575" marR="68575" marT="0" marB="0" anchor="ctr">
                    <a:solidFill>
                      <a:schemeClr val="accent2">
                        <a:lumMod val="40000"/>
                        <a:lumOff val="60000"/>
                      </a:schemeClr>
                    </a:solidFill>
                  </a:tcPr>
                </a:tc>
                <a:tc>
                  <a:txBody>
                    <a:bodyPr/>
                    <a:lstStyle/>
                    <a:p>
                      <a:pPr marL="0" marR="0" lvl="0" indent="0" algn="ctr" rtl="0">
                        <a:lnSpc>
                          <a:spcPct val="107000"/>
                        </a:lnSpc>
                        <a:spcBef>
                          <a:spcPts val="0"/>
                        </a:spcBef>
                        <a:spcAft>
                          <a:spcPts val="0"/>
                        </a:spcAft>
                        <a:buNone/>
                      </a:pPr>
                      <a:r>
                        <a:rPr lang="en-US" sz="1600" u="none" strike="noStrike" cap="none" dirty="0"/>
                        <a:t>≥ 6.5%</a:t>
                      </a:r>
                      <a:endParaRPr sz="1200" u="none" strike="noStrike" cap="none" dirty="0">
                        <a:latin typeface="Calibri"/>
                        <a:ea typeface="Calibri"/>
                        <a:cs typeface="Calibri"/>
                        <a:sym typeface="Calibri"/>
                      </a:endParaRPr>
                    </a:p>
                  </a:txBody>
                  <a:tcPr marL="68575" marR="68575" marT="0" marB="0" anchor="ctr">
                    <a:solidFill>
                      <a:schemeClr val="accent2">
                        <a:lumMod val="40000"/>
                        <a:lumOff val="60000"/>
                      </a:schemeClr>
                    </a:solid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377320a32f5143f1_44"/>
          <p:cNvSpPr txBox="1">
            <a:spLocks noGrp="1"/>
          </p:cNvSpPr>
          <p:nvPr>
            <p:ph type="title"/>
          </p:nvPr>
        </p:nvSpPr>
        <p:spPr>
          <a:xfrm>
            <a:off x="838200" y="365125"/>
            <a:ext cx="10515600" cy="1325700"/>
          </a:xfrm>
          <a:prstGeom prst="rect">
            <a:avLst/>
          </a:prstGeom>
          <a:solidFill>
            <a:srgbClr val="C00000"/>
          </a:solidFill>
        </p:spPr>
        <p:txBody>
          <a:bodyPr spcFirstLastPara="1" wrap="square" lIns="91425" tIns="45700" rIns="91425" bIns="45700" anchor="ctr" anchorCtr="0">
            <a:normAutofit/>
          </a:bodyPr>
          <a:lstStyle/>
          <a:p>
            <a:pPr marL="0" lvl="0" indent="0" algn="l" rtl="0">
              <a:spcBef>
                <a:spcPts val="0"/>
              </a:spcBef>
              <a:spcAft>
                <a:spcPts val="0"/>
              </a:spcAft>
              <a:buNone/>
            </a:pPr>
            <a:r>
              <a:rPr lang="en-US" dirty="0">
                <a:solidFill>
                  <a:schemeClr val="bg1"/>
                </a:solidFill>
              </a:rPr>
              <a:t>Oral glucose tolerance test (OGTT)</a:t>
            </a:r>
            <a:endParaRPr dirty="0">
              <a:solidFill>
                <a:schemeClr val="bg1"/>
              </a:solidFill>
            </a:endParaRPr>
          </a:p>
        </p:txBody>
      </p:sp>
      <p:sp>
        <p:nvSpPr>
          <p:cNvPr id="152" name="Google Shape;152;g377320a32f5143f1_44"/>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800100" algn="just">
              <a:lnSpc>
                <a:spcPct val="150000"/>
              </a:lnSpc>
              <a:spcBef>
                <a:spcPts val="0"/>
              </a:spcBef>
            </a:pPr>
            <a:r>
              <a:rPr lang="en-US" sz="2400" dirty="0" smtClean="0">
                <a:latin typeface="Times New Roman"/>
                <a:ea typeface="Times New Roman"/>
                <a:cs typeface="Times New Roman"/>
                <a:sym typeface="Times New Roman"/>
              </a:rPr>
              <a:t>In Equivocal cases OGTT is required for the diagnosis</a:t>
            </a:r>
          </a:p>
          <a:p>
            <a:pPr marL="800100" algn="just">
              <a:lnSpc>
                <a:spcPct val="150000"/>
              </a:lnSpc>
              <a:spcBef>
                <a:spcPts val="0"/>
              </a:spcBef>
            </a:pPr>
            <a:r>
              <a:rPr lang="en-US" sz="2400" dirty="0" smtClean="0">
                <a:latin typeface="Times New Roman"/>
                <a:ea typeface="Times New Roman"/>
                <a:cs typeface="Times New Roman"/>
                <a:sym typeface="Times New Roman"/>
              </a:rPr>
              <a:t>An </a:t>
            </a:r>
            <a:r>
              <a:rPr lang="en-US" sz="2400" dirty="0">
                <a:latin typeface="Times New Roman"/>
                <a:ea typeface="Times New Roman"/>
                <a:cs typeface="Times New Roman"/>
                <a:sym typeface="Times New Roman"/>
              </a:rPr>
              <a:t>OGTT is usually performed after an overnight fast (for at least 8 hr. but not more than 16 hr.). A standard dose of 75 g of anhydrous glucose in 300 ml of water is given by mouth over a 5 minutes period. Blood specimens are collected before giving the glucose load and after 2 hr</a:t>
            </a:r>
            <a:r>
              <a:rPr lang="en-US" sz="2400" dirty="0" smtClean="0">
                <a:latin typeface="Times New Roman"/>
                <a:ea typeface="Times New Roman"/>
                <a:cs typeface="Times New Roman"/>
                <a:sym typeface="Times New Roman"/>
              </a:rPr>
              <a:t>.</a:t>
            </a:r>
          </a:p>
          <a:p>
            <a:pPr marL="457200" lvl="0" indent="0" algn="just" rtl="0">
              <a:lnSpc>
                <a:spcPct val="150000"/>
              </a:lnSpc>
              <a:spcBef>
                <a:spcPts val="0"/>
              </a:spcBef>
              <a:spcAft>
                <a:spcPts val="0"/>
              </a:spcAft>
              <a:buClr>
                <a:schemeClr val="dk1"/>
              </a:buClr>
              <a:buFont typeface="Arial"/>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377320a32f5143f1_49"/>
          <p:cNvSpPr txBox="1">
            <a:spLocks noGrp="1"/>
          </p:cNvSpPr>
          <p:nvPr>
            <p:ph type="title"/>
          </p:nvPr>
        </p:nvSpPr>
        <p:spPr>
          <a:xfrm>
            <a:off x="838200" y="365125"/>
            <a:ext cx="10515600" cy="1325700"/>
          </a:xfrm>
          <a:prstGeom prst="rect">
            <a:avLst/>
          </a:prstGeom>
          <a:solidFill>
            <a:srgbClr val="C00000"/>
          </a:solidFill>
        </p:spPr>
        <p:txBody>
          <a:bodyPr spcFirstLastPara="1" wrap="square" lIns="91425" tIns="45700" rIns="91425" bIns="45700" anchor="ctr" anchorCtr="0">
            <a:normAutofit/>
          </a:bodyPr>
          <a:lstStyle/>
          <a:p>
            <a:pPr marL="0" lvl="0" indent="0" algn="l" rtl="0">
              <a:spcBef>
                <a:spcPts val="0"/>
              </a:spcBef>
              <a:spcAft>
                <a:spcPts val="0"/>
              </a:spcAft>
              <a:buNone/>
            </a:pPr>
            <a:r>
              <a:rPr lang="en-US" dirty="0">
                <a:solidFill>
                  <a:schemeClr val="bg1"/>
                </a:solidFill>
              </a:rPr>
              <a:t>Gestational Diabetes </a:t>
            </a:r>
            <a:endParaRPr dirty="0">
              <a:solidFill>
                <a:schemeClr val="bg1"/>
              </a:solidFill>
            </a:endParaRPr>
          </a:p>
        </p:txBody>
      </p:sp>
      <p:graphicFrame>
        <p:nvGraphicFramePr>
          <p:cNvPr id="2" name="Diagram 1"/>
          <p:cNvGraphicFramePr/>
          <p:nvPr>
            <p:extLst>
              <p:ext uri="{D42A27DB-BD31-4B8C-83A1-F6EECF244321}">
                <p14:modId xmlns:p14="http://schemas.microsoft.com/office/powerpoint/2010/main" val="2157476857"/>
              </p:ext>
            </p:extLst>
          </p:nvPr>
        </p:nvGraphicFramePr>
        <p:xfrm>
          <a:off x="838200" y="1825625"/>
          <a:ext cx="10515600" cy="435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00752" y="436728"/>
            <a:ext cx="9785445" cy="5677469"/>
          </a:xfrm>
          <a:prstGeom prst="rect">
            <a:avLst/>
          </a:prstGeom>
        </p:spPr>
      </p:pic>
      <p:sp>
        <p:nvSpPr>
          <p:cNvPr id="6" name="Rectangle 5"/>
          <p:cNvSpPr/>
          <p:nvPr/>
        </p:nvSpPr>
        <p:spPr>
          <a:xfrm>
            <a:off x="846161" y="423081"/>
            <a:ext cx="9921923" cy="54591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46161" y="5622878"/>
            <a:ext cx="9894627" cy="50496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1495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a:ln>
            <a:solidFill>
              <a:srgbClr val="C00000"/>
            </a:solidFill>
          </a:ln>
        </p:spPr>
        <p:txBody>
          <a:bodyPr/>
          <a:lstStyle/>
          <a:p>
            <a:r>
              <a:rPr lang="en-US" dirty="0" smtClean="0">
                <a:solidFill>
                  <a:schemeClr val="bg1"/>
                </a:solidFill>
              </a:rPr>
              <a:t>Monitoring of DM</a:t>
            </a:r>
            <a:endParaRPr lang="en-US" dirty="0">
              <a:solidFill>
                <a:schemeClr val="bg1"/>
              </a:solidFill>
            </a:endParaRPr>
          </a:p>
        </p:txBody>
      </p:sp>
      <p:graphicFrame>
        <p:nvGraphicFramePr>
          <p:cNvPr id="4" name="Diagram 3"/>
          <p:cNvGraphicFramePr/>
          <p:nvPr>
            <p:extLst>
              <p:ext uri="{D42A27DB-BD31-4B8C-83A1-F6EECF244321}">
                <p14:modId xmlns:p14="http://schemas.microsoft.com/office/powerpoint/2010/main" val="92046258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6368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377320a32f5143f1_68"/>
          <p:cNvSpPr txBox="1">
            <a:spLocks noGrp="1"/>
          </p:cNvSpPr>
          <p:nvPr>
            <p:ph type="title"/>
          </p:nvPr>
        </p:nvSpPr>
        <p:spPr>
          <a:xfrm>
            <a:off x="838200" y="365125"/>
            <a:ext cx="10515600" cy="1325700"/>
          </a:xfrm>
          <a:prstGeom prst="rect">
            <a:avLst/>
          </a:prstGeom>
          <a:solidFill>
            <a:srgbClr val="C00000"/>
          </a:solidFill>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en-US" dirty="0">
                <a:solidFill>
                  <a:schemeClr val="bg1"/>
                </a:solidFill>
              </a:rPr>
              <a:t>Glycated hemoglobin (A1C)</a:t>
            </a:r>
            <a:endParaRPr dirty="0">
              <a:solidFill>
                <a:schemeClr val="bg1"/>
              </a:solidFill>
            </a:endParaRPr>
          </a:p>
          <a:p>
            <a:pPr marL="0" lvl="0" indent="0" algn="l" rtl="0">
              <a:spcBef>
                <a:spcPts val="0"/>
              </a:spcBef>
              <a:spcAft>
                <a:spcPts val="0"/>
              </a:spcAft>
              <a:buNone/>
            </a:pPr>
            <a:endParaRPr dirty="0">
              <a:solidFill>
                <a:schemeClr val="bg1"/>
              </a:solidFill>
            </a:endParaRPr>
          </a:p>
        </p:txBody>
      </p:sp>
      <p:graphicFrame>
        <p:nvGraphicFramePr>
          <p:cNvPr id="3" name="Diagram 2"/>
          <p:cNvGraphicFramePr/>
          <p:nvPr>
            <p:extLst>
              <p:ext uri="{D42A27DB-BD31-4B8C-83A1-F6EECF244321}">
                <p14:modId xmlns:p14="http://schemas.microsoft.com/office/powerpoint/2010/main" val="2650752005"/>
              </p:ext>
            </p:extLst>
          </p:nvPr>
        </p:nvGraphicFramePr>
        <p:xfrm>
          <a:off x="838200" y="1825625"/>
          <a:ext cx="10515600" cy="435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377320a32f5143f1_54"/>
          <p:cNvSpPr txBox="1">
            <a:spLocks noGrp="1"/>
          </p:cNvSpPr>
          <p:nvPr>
            <p:ph type="title"/>
          </p:nvPr>
        </p:nvSpPr>
        <p:spPr>
          <a:xfrm>
            <a:off x="838200" y="365125"/>
            <a:ext cx="10515600" cy="1325700"/>
          </a:xfrm>
          <a:prstGeom prst="rect">
            <a:avLst/>
          </a:prstGeom>
          <a:solidFill>
            <a:srgbClr val="C00000"/>
          </a:solidFill>
        </p:spPr>
        <p:txBody>
          <a:bodyPr spcFirstLastPara="1" wrap="square" lIns="91425" tIns="45700" rIns="91425" bIns="45700" anchor="ctr" anchorCtr="0">
            <a:normAutofit/>
          </a:bodyPr>
          <a:lstStyle/>
          <a:p>
            <a:pPr marL="0" lvl="0" indent="0" algn="l" rtl="0">
              <a:spcBef>
                <a:spcPts val="0"/>
              </a:spcBef>
              <a:spcAft>
                <a:spcPts val="0"/>
              </a:spcAft>
              <a:buNone/>
            </a:pPr>
            <a:r>
              <a:rPr lang="en-US" dirty="0">
                <a:solidFill>
                  <a:schemeClr val="bg1"/>
                </a:solidFill>
              </a:rPr>
              <a:t>Glycated hemoglobin (A1C)</a:t>
            </a:r>
            <a:endParaRPr dirty="0">
              <a:solidFill>
                <a:schemeClr val="bg1"/>
              </a:solidFill>
            </a:endParaRPr>
          </a:p>
        </p:txBody>
      </p:sp>
      <p:sp>
        <p:nvSpPr>
          <p:cNvPr id="169" name="Google Shape;169;g377320a32f5143f1_54"/>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170" name="Google Shape;170;g377320a32f5143f1_54"/>
          <p:cNvPicPr preferRelativeResize="0"/>
          <p:nvPr/>
        </p:nvPicPr>
        <p:blipFill>
          <a:blip r:embed="rId3">
            <a:alphaModFix/>
          </a:blip>
          <a:stretch>
            <a:fillRect/>
          </a:stretch>
        </p:blipFill>
        <p:spPr>
          <a:xfrm>
            <a:off x="838200" y="1852921"/>
            <a:ext cx="10515600" cy="43512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g377320a32f5143f1_62"/>
          <p:cNvPicPr preferRelativeResize="0"/>
          <p:nvPr/>
        </p:nvPicPr>
        <p:blipFill>
          <a:blip r:embed="rId3">
            <a:alphaModFix/>
          </a:blip>
          <a:stretch>
            <a:fillRect/>
          </a:stretch>
        </p:blipFill>
        <p:spPr>
          <a:xfrm>
            <a:off x="152400" y="152400"/>
            <a:ext cx="11294524" cy="6553201"/>
          </a:xfrm>
          <a:prstGeom prst="rect">
            <a:avLst/>
          </a:prstGeom>
          <a:noFill/>
          <a:ln>
            <a:noFill/>
          </a:ln>
        </p:spPr>
      </p:pic>
      <p:sp>
        <p:nvSpPr>
          <p:cNvPr id="2" name="Rectangle 1"/>
          <p:cNvSpPr/>
          <p:nvPr/>
        </p:nvSpPr>
        <p:spPr>
          <a:xfrm>
            <a:off x="112543" y="6035040"/>
            <a:ext cx="11479236" cy="70338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41445" y="0"/>
            <a:ext cx="10972799" cy="6858000"/>
          </a:xfrm>
          <a:prstGeom prst="rect">
            <a:avLst/>
          </a:prstGeom>
        </p:spPr>
      </p:pic>
    </p:spTree>
    <p:extLst>
      <p:ext uri="{BB962C8B-B14F-4D97-AF65-F5344CB8AC3E}">
        <p14:creationId xmlns:p14="http://schemas.microsoft.com/office/powerpoint/2010/main" val="245047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a:ln>
            <a:solidFill>
              <a:srgbClr val="C00000"/>
            </a:solidFill>
          </a:ln>
        </p:spPr>
        <p:txBody>
          <a:bodyPr/>
          <a:lstStyle/>
          <a:p>
            <a:r>
              <a:rPr lang="en-US" dirty="0" smtClean="0">
                <a:solidFill>
                  <a:schemeClr val="bg1"/>
                </a:solidFill>
              </a:rPr>
              <a:t>Glycosuria</a:t>
            </a:r>
            <a:endParaRPr lang="en-US" dirty="0">
              <a:solidFill>
                <a:schemeClr val="bg1"/>
              </a:solidFill>
            </a:endParaRPr>
          </a:p>
        </p:txBody>
      </p:sp>
      <p:sp>
        <p:nvSpPr>
          <p:cNvPr id="3" name="Text Placeholder 2"/>
          <p:cNvSpPr>
            <a:spLocks noGrp="1"/>
          </p:cNvSpPr>
          <p:nvPr>
            <p:ph type="body" idx="1"/>
          </p:nvPr>
        </p:nvSpPr>
        <p:spPr/>
        <p:txBody>
          <a:bodyPr>
            <a:normAutofit fontScale="92500" lnSpcReduction="10000"/>
          </a:bodyPr>
          <a:lstStyle/>
          <a:p>
            <a:pPr marL="114300" indent="0">
              <a:buNone/>
            </a:pPr>
            <a:r>
              <a:rPr lang="en-US" dirty="0" smtClean="0"/>
              <a:t>If plasma glucose concentration &gt; 180 mg/dl (10.0 </a:t>
            </a:r>
            <a:r>
              <a:rPr lang="en-US" dirty="0" err="1" smtClean="0"/>
              <a:t>mmol</a:t>
            </a:r>
            <a:r>
              <a:rPr lang="en-US" dirty="0" smtClean="0"/>
              <a:t>/L) (renal threshold)</a:t>
            </a:r>
            <a:r>
              <a:rPr lang="en-US" dirty="0" smtClean="0">
                <a:latin typeface="Times New Roman" panose="02020603050405020304" pitchFamily="18" charset="0"/>
                <a:cs typeface="Times New Roman" panose="02020603050405020304" pitchFamily="18" charset="0"/>
              </a:rPr>
              <a:t>→→→Glycosuria </a:t>
            </a:r>
            <a:endParaRPr lang="en-US" dirty="0"/>
          </a:p>
          <a:p>
            <a:pPr marL="114300" indent="0">
              <a:buNone/>
            </a:pPr>
            <a:r>
              <a:rPr lang="en-US" u="sng" dirty="0">
                <a:solidFill>
                  <a:srgbClr val="C00000"/>
                </a:solidFill>
              </a:rPr>
              <a:t>Glycosuria may be due to:</a:t>
            </a:r>
          </a:p>
          <a:p>
            <a:pPr marL="114300" indent="0">
              <a:buNone/>
            </a:pPr>
            <a:r>
              <a:rPr lang="en-US" dirty="0"/>
              <a:t>• diabetes mellitus,</a:t>
            </a:r>
          </a:p>
          <a:p>
            <a:pPr marL="114300" indent="0">
              <a:buNone/>
            </a:pPr>
            <a:r>
              <a:rPr lang="en-US" dirty="0"/>
              <a:t>• a glucose-containing infusion,</a:t>
            </a:r>
          </a:p>
          <a:p>
            <a:pPr marL="114300" indent="0">
              <a:buNone/>
            </a:pPr>
            <a:r>
              <a:rPr lang="en-US" dirty="0"/>
              <a:t>• renal glycosuria, which may be inherited as an autosomal dominant trait or in </a:t>
            </a:r>
            <a:r>
              <a:rPr lang="en-US" dirty="0" err="1"/>
              <a:t>Fanconi's</a:t>
            </a:r>
            <a:r>
              <a:rPr lang="en-US" dirty="0"/>
              <a:t> syndrome,</a:t>
            </a:r>
          </a:p>
          <a:p>
            <a:pPr marL="114300" indent="0">
              <a:buNone/>
            </a:pPr>
            <a:r>
              <a:rPr lang="en-US" dirty="0"/>
              <a:t>• pregnancy.</a:t>
            </a:r>
          </a:p>
          <a:p>
            <a:pPr marL="114300" indent="0">
              <a:buNone/>
            </a:pPr>
            <a:r>
              <a:rPr lang="en-US" dirty="0">
                <a:solidFill>
                  <a:srgbClr val="C00000"/>
                </a:solidFill>
              </a:rPr>
              <a:t>Note: </a:t>
            </a:r>
            <a:r>
              <a:rPr lang="en-US" dirty="0"/>
              <a:t>the presence or absence of glycosuria has no role in the screening or diagnosis of DM.</a:t>
            </a:r>
          </a:p>
        </p:txBody>
      </p:sp>
    </p:spTree>
    <p:extLst>
      <p:ext uri="{BB962C8B-B14F-4D97-AF65-F5344CB8AC3E}">
        <p14:creationId xmlns:p14="http://schemas.microsoft.com/office/powerpoint/2010/main" val="321388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838200" y="365125"/>
            <a:ext cx="10515600" cy="1012200"/>
          </a:xfrm>
          <a:prstGeom prst="rect">
            <a:avLst/>
          </a:prstGeom>
          <a:solidFill>
            <a:srgbClr val="C00000"/>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4400"/>
              <a:buFont typeface="Calibri"/>
              <a:buNone/>
            </a:pPr>
            <a:r>
              <a:rPr lang="en-US" dirty="0">
                <a:solidFill>
                  <a:schemeClr val="bg1"/>
                </a:solidFill>
              </a:rPr>
              <a:t>Glucose homeostasis </a:t>
            </a:r>
            <a:endParaRPr dirty="0">
              <a:solidFill>
                <a:schemeClr val="bg1"/>
              </a:solidFill>
            </a:endParaRPr>
          </a:p>
        </p:txBody>
      </p:sp>
      <p:pic>
        <p:nvPicPr>
          <p:cNvPr id="98" name="Google Shape;98;p2"/>
          <p:cNvPicPr preferRelativeResize="0"/>
          <p:nvPr/>
        </p:nvPicPr>
        <p:blipFill>
          <a:blip r:embed="rId3">
            <a:alphaModFix/>
          </a:blip>
          <a:stretch>
            <a:fillRect/>
          </a:stretch>
        </p:blipFill>
        <p:spPr>
          <a:xfrm>
            <a:off x="152400" y="1377250"/>
            <a:ext cx="12192000" cy="532835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txBody>
          <a:bodyPr>
            <a:normAutofit fontScale="90000"/>
          </a:bodyPr>
          <a:lstStyle/>
          <a:p>
            <a:pPr>
              <a:lnSpc>
                <a:spcPct val="100000"/>
              </a:lnSpc>
            </a:pPr>
            <a:r>
              <a:rPr lang="en-US" dirty="0">
                <a:solidFill>
                  <a:schemeClr val="bg1"/>
                </a:solidFill>
              </a:rPr>
              <a:t>Ketones</a:t>
            </a:r>
            <a:r>
              <a:rPr lang="en-US" dirty="0"/>
              <a:t> </a:t>
            </a:r>
            <a:r>
              <a:rPr lang="en-US" dirty="0">
                <a:solidFill>
                  <a:schemeClr val="bg1"/>
                </a:solidFill>
              </a:rPr>
              <a:t>in urine or blood:</a:t>
            </a:r>
            <a:br>
              <a:rPr lang="en-US" dirty="0">
                <a:solidFill>
                  <a:schemeClr val="bg1"/>
                </a:solidFill>
              </a:rPr>
            </a:br>
            <a:r>
              <a:rPr lang="en-US" sz="3100" dirty="0">
                <a:solidFill>
                  <a:schemeClr val="bg1"/>
                </a:solidFill>
              </a:rPr>
              <a:t>ketone bodies =</a:t>
            </a:r>
            <a:r>
              <a:rPr lang="en-US" sz="3100" dirty="0" smtClean="0">
                <a:solidFill>
                  <a:schemeClr val="bg1"/>
                </a:solidFill>
              </a:rPr>
              <a:t>  </a:t>
            </a:r>
            <a:r>
              <a:rPr lang="en-US" sz="3100" dirty="0">
                <a:solidFill>
                  <a:schemeClr val="bg1"/>
                </a:solidFill>
              </a:rPr>
              <a:t>(acetone +acetoacetate and </a:t>
            </a:r>
            <a:r>
              <a:rPr lang="el-GR" sz="3100" dirty="0">
                <a:solidFill>
                  <a:schemeClr val="bg1"/>
                </a:solidFill>
              </a:rPr>
              <a:t>β-</a:t>
            </a:r>
            <a:r>
              <a:rPr lang="en-US" sz="3100" dirty="0" err="1">
                <a:solidFill>
                  <a:schemeClr val="bg1"/>
                </a:solidFill>
              </a:rPr>
              <a:t>hydroxybutyrate</a:t>
            </a:r>
            <a:r>
              <a:rPr lang="en-US" sz="3100" dirty="0" smtClean="0">
                <a:solidFill>
                  <a:schemeClr val="bg1"/>
                </a:solidFill>
              </a:rPr>
              <a:t>)</a:t>
            </a:r>
            <a:r>
              <a:rPr lang="en-US" sz="3100" dirty="0">
                <a:solidFill>
                  <a:schemeClr val="bg1"/>
                </a:solidFill>
              </a:rPr>
              <a:t/>
            </a:r>
            <a:br>
              <a:rPr lang="en-US" sz="3100" dirty="0">
                <a:solidFill>
                  <a:schemeClr val="bg1"/>
                </a:solidFill>
              </a:rPr>
            </a:br>
            <a:endParaRPr lang="en-US" dirty="0">
              <a:solidFill>
                <a:schemeClr val="bg1"/>
              </a:solidFill>
            </a:endParaRPr>
          </a:p>
        </p:txBody>
      </p:sp>
      <p:graphicFrame>
        <p:nvGraphicFramePr>
          <p:cNvPr id="4" name="Diagram 3"/>
          <p:cNvGraphicFramePr/>
          <p:nvPr>
            <p:extLst>
              <p:ext uri="{D42A27DB-BD31-4B8C-83A1-F6EECF244321}">
                <p14:modId xmlns:p14="http://schemas.microsoft.com/office/powerpoint/2010/main" val="2060915014"/>
              </p:ext>
            </p:extLst>
          </p:nvPr>
        </p:nvGraphicFramePr>
        <p:xfrm>
          <a:off x="838200" y="1825624"/>
          <a:ext cx="10515600" cy="46455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46313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p15"/>
          <p:cNvPicPr preferRelativeResize="0"/>
          <p:nvPr/>
        </p:nvPicPr>
        <p:blipFill rotWithShape="1">
          <a:blip r:embed="rId3">
            <a:alphaModFix/>
          </a:blip>
          <a:srcRect/>
          <a:stretch/>
        </p:blipFill>
        <p:spPr>
          <a:xfrm>
            <a:off x="633046" y="1350498"/>
            <a:ext cx="10888393" cy="5331655"/>
          </a:xfrm>
          <a:prstGeom prst="rect">
            <a:avLst/>
          </a:prstGeom>
          <a:noFill/>
          <a:ln>
            <a:noFill/>
          </a:ln>
        </p:spPr>
      </p:pic>
      <p:sp>
        <p:nvSpPr>
          <p:cNvPr id="4" name="Title 3"/>
          <p:cNvSpPr>
            <a:spLocks noGrp="1"/>
          </p:cNvSpPr>
          <p:nvPr>
            <p:ph type="title"/>
          </p:nvPr>
        </p:nvSpPr>
        <p:spPr>
          <a:xfrm>
            <a:off x="838200" y="154745"/>
            <a:ext cx="10515600" cy="1266093"/>
          </a:xfrm>
          <a:solidFill>
            <a:srgbClr val="C00000"/>
          </a:solidFill>
        </p:spPr>
        <p:txBody>
          <a:bodyPr>
            <a:normAutofit fontScale="90000"/>
          </a:bodyPr>
          <a:lstStyle/>
          <a:p>
            <a:r>
              <a:rPr lang="en-US" dirty="0" smtClean="0">
                <a:solidFill>
                  <a:schemeClr val="bg1"/>
                </a:solidFill>
              </a:rPr>
              <a:t>Diabetic ketoacidosis</a:t>
            </a:r>
            <a:br>
              <a:rPr lang="en-US" dirty="0" smtClean="0">
                <a:solidFill>
                  <a:schemeClr val="bg1"/>
                </a:solidFill>
              </a:rPr>
            </a:br>
            <a:r>
              <a:rPr lang="en-US" dirty="0" smtClean="0">
                <a:solidFill>
                  <a:schemeClr val="bg1"/>
                </a:solidFill>
              </a:rPr>
              <a:t>( DKA)</a:t>
            </a:r>
            <a:endParaRPr lang="en-US" dirty="0">
              <a:solidFill>
                <a:schemeClr val="bg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txBody>
          <a:bodyPr/>
          <a:lstStyle/>
          <a:p>
            <a:r>
              <a:rPr lang="en-US" dirty="0">
                <a:solidFill>
                  <a:schemeClr val="bg1"/>
                </a:solidFill>
              </a:rPr>
              <a:t>Hyperosmolar non-</a:t>
            </a:r>
            <a:r>
              <a:rPr lang="en-US" dirty="0" err="1">
                <a:solidFill>
                  <a:schemeClr val="bg1"/>
                </a:solidFill>
              </a:rPr>
              <a:t>ketotic</a:t>
            </a:r>
            <a:r>
              <a:rPr lang="en-US" dirty="0">
                <a:solidFill>
                  <a:schemeClr val="bg1"/>
                </a:solidFill>
              </a:rPr>
              <a:t> coma (HONK</a:t>
            </a:r>
            <a:r>
              <a:rPr lang="en-US" dirty="0" smtClean="0">
                <a:solidFill>
                  <a:schemeClr val="bg1"/>
                </a:solidFill>
              </a:rPr>
              <a:t>)</a:t>
            </a:r>
            <a:r>
              <a:rPr lang="en-US" dirty="0">
                <a:solidFill>
                  <a:schemeClr val="bg1"/>
                </a:solidFill>
              </a:rPr>
              <a:t/>
            </a:r>
            <a:br>
              <a:rPr lang="en-US" dirty="0">
                <a:solidFill>
                  <a:schemeClr val="bg1"/>
                </a:solidFill>
              </a:rPr>
            </a:br>
            <a:endParaRPr lang="en-US" dirty="0">
              <a:solidFill>
                <a:schemeClr val="bg1"/>
              </a:solidFill>
            </a:endParaRPr>
          </a:p>
        </p:txBody>
      </p:sp>
      <p:graphicFrame>
        <p:nvGraphicFramePr>
          <p:cNvPr id="8" name="Diagram 7"/>
          <p:cNvGraphicFramePr/>
          <p:nvPr>
            <p:extLst>
              <p:ext uri="{D42A27DB-BD31-4B8C-83A1-F6EECF244321}">
                <p14:modId xmlns:p14="http://schemas.microsoft.com/office/powerpoint/2010/main" val="314834373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23328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C00000"/>
          </a:solidFill>
        </p:spPr>
        <p:txBody>
          <a:bodyPr>
            <a:normAutofit/>
          </a:bodyPr>
          <a:lstStyle/>
          <a:p>
            <a:r>
              <a:rPr lang="en-US" dirty="0" smtClean="0">
                <a:solidFill>
                  <a:schemeClr val="bg1"/>
                </a:solidFill>
              </a:rPr>
              <a:t>DKA VS HONK</a:t>
            </a:r>
            <a:endParaRPr lang="en-US" dirty="0">
              <a:solidFill>
                <a:schemeClr val="bg1"/>
              </a:solidFill>
            </a:endParaRPr>
          </a:p>
        </p:txBody>
      </p:sp>
      <p:sp>
        <p:nvSpPr>
          <p:cNvPr id="5" name="Text Placeholder 4"/>
          <p:cNvSpPr>
            <a:spLocks noGrp="1"/>
          </p:cNvSpPr>
          <p:nvPr>
            <p:ph type="body" idx="1"/>
          </p:nvPr>
        </p:nvSpPr>
        <p:spPr/>
        <p:txBody>
          <a:bodyPr/>
          <a:lstStyle/>
          <a:p>
            <a:r>
              <a:rPr lang="en-US" dirty="0" smtClean="0"/>
              <a:t>DKA</a:t>
            </a:r>
            <a:endParaRPr lang="en-US" dirty="0"/>
          </a:p>
        </p:txBody>
      </p:sp>
      <p:graphicFrame>
        <p:nvGraphicFramePr>
          <p:cNvPr id="9" name="Diagram 8"/>
          <p:cNvGraphicFramePr/>
          <p:nvPr>
            <p:extLst>
              <p:ext uri="{D42A27DB-BD31-4B8C-83A1-F6EECF244321}">
                <p14:modId xmlns:p14="http://schemas.microsoft.com/office/powerpoint/2010/main" val="331070328"/>
              </p:ext>
            </p:extLst>
          </p:nvPr>
        </p:nvGraphicFramePr>
        <p:xfrm>
          <a:off x="839788" y="2505075"/>
          <a:ext cx="5157787" cy="3684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 Placeholder 6"/>
          <p:cNvSpPr>
            <a:spLocks noGrp="1"/>
          </p:cNvSpPr>
          <p:nvPr>
            <p:ph type="body" idx="3"/>
          </p:nvPr>
        </p:nvSpPr>
        <p:spPr/>
        <p:txBody>
          <a:bodyPr/>
          <a:lstStyle/>
          <a:p>
            <a:r>
              <a:rPr lang="en-US" dirty="0" smtClean="0"/>
              <a:t>HONK</a:t>
            </a:r>
            <a:endParaRPr lang="en-US" dirty="0"/>
          </a:p>
        </p:txBody>
      </p:sp>
      <p:graphicFrame>
        <p:nvGraphicFramePr>
          <p:cNvPr id="10" name="Diagram 9"/>
          <p:cNvGraphicFramePr/>
          <p:nvPr>
            <p:extLst>
              <p:ext uri="{D42A27DB-BD31-4B8C-83A1-F6EECF244321}">
                <p14:modId xmlns:p14="http://schemas.microsoft.com/office/powerpoint/2010/main" val="2295602317"/>
              </p:ext>
            </p:extLst>
          </p:nvPr>
        </p:nvGraphicFramePr>
        <p:xfrm>
          <a:off x="6172200" y="2505075"/>
          <a:ext cx="5183188" cy="36845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1774951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txBody>
          <a:bodyPr/>
          <a:lstStyle/>
          <a:p>
            <a:r>
              <a:rPr lang="en-US" dirty="0" smtClean="0">
                <a:solidFill>
                  <a:schemeClr val="bg1"/>
                </a:solidFill>
              </a:rPr>
              <a:t>Glucose estimation</a:t>
            </a:r>
            <a:r>
              <a:rPr lang="en-US" dirty="0"/>
              <a:t/>
            </a:r>
            <a:br>
              <a:rPr lang="en-US" dirty="0"/>
            </a:br>
            <a:endParaRPr lang="en-US" dirty="0"/>
          </a:p>
        </p:txBody>
      </p:sp>
      <p:graphicFrame>
        <p:nvGraphicFramePr>
          <p:cNvPr id="6" name="Diagram 5"/>
          <p:cNvGraphicFramePr/>
          <p:nvPr>
            <p:extLst>
              <p:ext uri="{D42A27DB-BD31-4B8C-83A1-F6EECF244321}">
                <p14:modId xmlns:p14="http://schemas.microsoft.com/office/powerpoint/2010/main" val="240910695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a:stretch>
            <a:fillRect/>
          </a:stretch>
        </p:blipFill>
        <p:spPr>
          <a:xfrm>
            <a:off x="698571" y="4797082"/>
            <a:ext cx="11493429" cy="1885071"/>
          </a:xfrm>
          <a:prstGeom prst="rect">
            <a:avLst/>
          </a:prstGeom>
        </p:spPr>
      </p:pic>
    </p:spTree>
    <p:extLst>
      <p:ext uri="{BB962C8B-B14F-4D97-AF65-F5344CB8AC3E}">
        <p14:creationId xmlns:p14="http://schemas.microsoft.com/office/powerpoint/2010/main" val="41760630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txBody>
          <a:bodyPr/>
          <a:lstStyle/>
          <a:p>
            <a:r>
              <a:rPr lang="en-US" dirty="0">
                <a:solidFill>
                  <a:schemeClr val="bg1"/>
                </a:solidFill>
              </a:rPr>
              <a:t>Glucose estimation</a:t>
            </a:r>
          </a:p>
        </p:txBody>
      </p:sp>
      <p:graphicFrame>
        <p:nvGraphicFramePr>
          <p:cNvPr id="4" name="Diagram 3"/>
          <p:cNvGraphicFramePr/>
          <p:nvPr>
            <p:extLst>
              <p:ext uri="{D42A27DB-BD31-4B8C-83A1-F6EECF244321}">
                <p14:modId xmlns:p14="http://schemas.microsoft.com/office/powerpoint/2010/main" val="419320957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80169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txBody>
          <a:bodyPr/>
          <a:lstStyle/>
          <a:p>
            <a:r>
              <a:rPr lang="en-US" dirty="0">
                <a:solidFill>
                  <a:schemeClr val="bg1"/>
                </a:solidFill>
              </a:rPr>
              <a:t>Glucose estimation</a:t>
            </a:r>
          </a:p>
        </p:txBody>
      </p:sp>
      <p:graphicFrame>
        <p:nvGraphicFramePr>
          <p:cNvPr id="4" name="Diagram 3"/>
          <p:cNvGraphicFramePr/>
          <p:nvPr>
            <p:extLst>
              <p:ext uri="{D42A27DB-BD31-4B8C-83A1-F6EECF244321}">
                <p14:modId xmlns:p14="http://schemas.microsoft.com/office/powerpoint/2010/main" val="112517240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44247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txBody>
          <a:bodyPr/>
          <a:lstStyle/>
          <a:p>
            <a:r>
              <a:rPr lang="en-US" dirty="0">
                <a:solidFill>
                  <a:schemeClr val="bg1"/>
                </a:solidFill>
              </a:rPr>
              <a:t>Glucose estimation</a:t>
            </a:r>
          </a:p>
        </p:txBody>
      </p:sp>
      <p:sp>
        <p:nvSpPr>
          <p:cNvPr id="3" name="Text Placeholder 2"/>
          <p:cNvSpPr>
            <a:spLocks noGrp="1"/>
          </p:cNvSpPr>
          <p:nvPr>
            <p:ph type="body" idx="1"/>
          </p:nvPr>
        </p:nvSpPr>
        <p:spPr/>
        <p:txBody>
          <a:bodyPr/>
          <a:lstStyle/>
          <a:p>
            <a:r>
              <a:rPr lang="en-US" dirty="0"/>
              <a:t>Procedure:</a:t>
            </a:r>
            <a:br>
              <a:rPr lang="en-US" dirty="0"/>
            </a:br>
            <a:endParaRPr lang="en-US" dirty="0"/>
          </a:p>
        </p:txBody>
      </p:sp>
      <p:graphicFrame>
        <p:nvGraphicFramePr>
          <p:cNvPr id="4" name="Google Shape;242;p20"/>
          <p:cNvGraphicFramePr/>
          <p:nvPr>
            <p:extLst>
              <p:ext uri="{D42A27DB-BD31-4B8C-83A1-F6EECF244321}">
                <p14:modId xmlns:p14="http://schemas.microsoft.com/office/powerpoint/2010/main" val="2594468188"/>
              </p:ext>
            </p:extLst>
          </p:nvPr>
        </p:nvGraphicFramePr>
        <p:xfrm>
          <a:off x="1181686" y="2926081"/>
          <a:ext cx="9262032" cy="2869808"/>
        </p:xfrm>
        <a:graphic>
          <a:graphicData uri="http://schemas.openxmlformats.org/drawingml/2006/table">
            <a:tbl>
              <a:tblPr firstRow="1" bandRow="1">
                <a:noFill/>
                <a:tableStyleId>{5B8ED8BA-CFC9-4090-9E70-8214DEF837D3}</a:tableStyleId>
              </a:tblPr>
              <a:tblGrid>
                <a:gridCol w="2315508"/>
                <a:gridCol w="2315508"/>
                <a:gridCol w="2315508"/>
                <a:gridCol w="2315508"/>
              </a:tblGrid>
              <a:tr h="1215398">
                <a:tc>
                  <a:txBody>
                    <a:bodyPr/>
                    <a:lstStyle/>
                    <a:p>
                      <a:pPr marL="0" marR="0" lvl="0" indent="0" algn="l" rtl="0">
                        <a:spcBef>
                          <a:spcPts val="0"/>
                        </a:spcBef>
                        <a:spcAft>
                          <a:spcPts val="0"/>
                        </a:spcAft>
                        <a:buNone/>
                      </a:pPr>
                      <a:endParaRPr sz="1800" dirty="0"/>
                    </a:p>
                  </a:txBody>
                  <a:tcPr marL="91450" marR="91450" marT="45725" marB="45725">
                    <a:solidFill>
                      <a:srgbClr val="C00000"/>
                    </a:solidFill>
                  </a:tcPr>
                </a:tc>
                <a:tc>
                  <a:txBody>
                    <a:bodyPr/>
                    <a:lstStyle/>
                    <a:p>
                      <a:pPr marL="0" marR="0" lvl="0" indent="0" algn="l" rtl="0">
                        <a:spcBef>
                          <a:spcPts val="0"/>
                        </a:spcBef>
                        <a:spcAft>
                          <a:spcPts val="0"/>
                        </a:spcAft>
                        <a:buNone/>
                      </a:pPr>
                      <a:r>
                        <a:rPr lang="en-US" sz="1800" dirty="0">
                          <a:solidFill>
                            <a:schemeClr val="bg1"/>
                          </a:solidFill>
                        </a:rPr>
                        <a:t>Blank</a:t>
                      </a:r>
                      <a:endParaRPr dirty="0">
                        <a:solidFill>
                          <a:schemeClr val="bg1"/>
                        </a:solidFill>
                      </a:endParaRPr>
                    </a:p>
                  </a:txBody>
                  <a:tcPr marL="91450" marR="91450" marT="45725" marB="45725">
                    <a:solidFill>
                      <a:srgbClr val="C00000"/>
                    </a:solidFill>
                  </a:tcPr>
                </a:tc>
                <a:tc>
                  <a:txBody>
                    <a:bodyPr/>
                    <a:lstStyle/>
                    <a:p>
                      <a:pPr marL="0" marR="0" lvl="0" indent="0" algn="l" rtl="0">
                        <a:spcBef>
                          <a:spcPts val="0"/>
                        </a:spcBef>
                        <a:spcAft>
                          <a:spcPts val="0"/>
                        </a:spcAft>
                        <a:buNone/>
                      </a:pPr>
                      <a:r>
                        <a:rPr lang="en-US" sz="1800" dirty="0">
                          <a:solidFill>
                            <a:schemeClr val="bg1"/>
                          </a:solidFill>
                        </a:rPr>
                        <a:t>Standard</a:t>
                      </a:r>
                      <a:endParaRPr dirty="0">
                        <a:solidFill>
                          <a:schemeClr val="bg1"/>
                        </a:solidFill>
                      </a:endParaRPr>
                    </a:p>
                  </a:txBody>
                  <a:tcPr marL="91450" marR="91450" marT="45725" marB="45725">
                    <a:solidFill>
                      <a:srgbClr val="C00000"/>
                    </a:solidFill>
                  </a:tcPr>
                </a:tc>
                <a:tc>
                  <a:txBody>
                    <a:bodyPr/>
                    <a:lstStyle/>
                    <a:p>
                      <a:pPr marL="0" marR="0" lvl="0" indent="0" algn="l" rtl="0">
                        <a:spcBef>
                          <a:spcPts val="0"/>
                        </a:spcBef>
                        <a:spcAft>
                          <a:spcPts val="0"/>
                        </a:spcAft>
                        <a:buNone/>
                      </a:pPr>
                      <a:r>
                        <a:rPr lang="en-US" sz="1800" dirty="0">
                          <a:solidFill>
                            <a:schemeClr val="bg1"/>
                          </a:solidFill>
                        </a:rPr>
                        <a:t>Sample</a:t>
                      </a:r>
                      <a:endParaRPr dirty="0">
                        <a:solidFill>
                          <a:schemeClr val="bg1"/>
                        </a:solidFill>
                      </a:endParaRPr>
                    </a:p>
                  </a:txBody>
                  <a:tcPr marL="91450" marR="91450" marT="45725" marB="45725">
                    <a:solidFill>
                      <a:srgbClr val="C00000"/>
                    </a:solidFill>
                  </a:tcPr>
                </a:tc>
              </a:tr>
              <a:tr h="551470">
                <a:tc>
                  <a:txBody>
                    <a:bodyPr/>
                    <a:lstStyle/>
                    <a:p>
                      <a:pPr marL="0" marR="0" lvl="0" indent="0" algn="l" rtl="0">
                        <a:spcBef>
                          <a:spcPts val="0"/>
                        </a:spcBef>
                        <a:spcAft>
                          <a:spcPts val="0"/>
                        </a:spcAft>
                        <a:buNone/>
                      </a:pPr>
                      <a:r>
                        <a:rPr lang="en-US" sz="1800"/>
                        <a:t>Standard</a:t>
                      </a:r>
                      <a:endParaRPr/>
                    </a:p>
                  </a:txBody>
                  <a:tcPr marL="91450" marR="91450" marT="45725" marB="45725"/>
                </a:tc>
                <a:tc>
                  <a:txBody>
                    <a:bodyPr/>
                    <a:lstStyle/>
                    <a:p>
                      <a:pPr marL="0" marR="0" lvl="0" indent="0" algn="l" rtl="0">
                        <a:spcBef>
                          <a:spcPts val="0"/>
                        </a:spcBef>
                        <a:spcAft>
                          <a:spcPts val="0"/>
                        </a:spcAft>
                        <a:buNone/>
                      </a:pPr>
                      <a:r>
                        <a:rPr lang="en-US" sz="1800"/>
                        <a:t>-------------</a:t>
                      </a:r>
                      <a:endParaRPr/>
                    </a:p>
                  </a:txBody>
                  <a:tcPr marL="91450" marR="91450" marT="45725" marB="45725"/>
                </a:tc>
                <a:tc>
                  <a:txBody>
                    <a:bodyPr/>
                    <a:lstStyle/>
                    <a:p>
                      <a:pPr marL="0" marR="0" lvl="0" indent="0" algn="l" rtl="0">
                        <a:spcBef>
                          <a:spcPts val="0"/>
                        </a:spcBef>
                        <a:spcAft>
                          <a:spcPts val="0"/>
                        </a:spcAft>
                        <a:buNone/>
                      </a:pPr>
                      <a:r>
                        <a:rPr lang="en-US" sz="1800" dirty="0"/>
                        <a:t>10 </a:t>
                      </a:r>
                      <a:r>
                        <a:rPr lang="en-US" sz="1800" dirty="0" err="1">
                          <a:latin typeface="Noto Sans Symbols"/>
                          <a:ea typeface="Noto Sans Symbols"/>
                          <a:cs typeface="Noto Sans Symbols"/>
                          <a:sym typeface="Noto Sans Symbols"/>
                        </a:rPr>
                        <a:t>μ</a:t>
                      </a:r>
                      <a:r>
                        <a:rPr lang="en-US" sz="1800" dirty="0" err="1"/>
                        <a:t>l</a:t>
                      </a:r>
                      <a:endParaRPr dirty="0"/>
                    </a:p>
                  </a:txBody>
                  <a:tcPr marL="91450" marR="91450" marT="45725" marB="45725"/>
                </a:tc>
                <a:tc>
                  <a:txBody>
                    <a:bodyPr/>
                    <a:lstStyle/>
                    <a:p>
                      <a:pPr marL="0" marR="0" lvl="0" indent="0" algn="l" rtl="0">
                        <a:spcBef>
                          <a:spcPts val="0"/>
                        </a:spcBef>
                        <a:spcAft>
                          <a:spcPts val="0"/>
                        </a:spcAft>
                        <a:buNone/>
                      </a:pPr>
                      <a:r>
                        <a:rPr lang="en-US" sz="1800"/>
                        <a:t>--------------</a:t>
                      </a:r>
                      <a:endParaRPr/>
                    </a:p>
                  </a:txBody>
                  <a:tcPr marL="91450" marR="91450" marT="45725" marB="45725"/>
                </a:tc>
              </a:tr>
              <a:tr h="551470">
                <a:tc>
                  <a:txBody>
                    <a:bodyPr/>
                    <a:lstStyle/>
                    <a:p>
                      <a:pPr marL="0" marR="0" lvl="0" indent="0" algn="l" rtl="0">
                        <a:spcBef>
                          <a:spcPts val="0"/>
                        </a:spcBef>
                        <a:spcAft>
                          <a:spcPts val="0"/>
                        </a:spcAft>
                        <a:buNone/>
                      </a:pPr>
                      <a:r>
                        <a:rPr lang="en-US" sz="1800"/>
                        <a:t>Sample</a:t>
                      </a:r>
                      <a:endParaRPr/>
                    </a:p>
                  </a:txBody>
                  <a:tcPr marL="91450" marR="91450" marT="45725" marB="45725"/>
                </a:tc>
                <a:tc>
                  <a:txBody>
                    <a:bodyPr/>
                    <a:lstStyle/>
                    <a:p>
                      <a:pPr marL="0" marR="0" lvl="0" indent="0" algn="l" rtl="0">
                        <a:spcBef>
                          <a:spcPts val="0"/>
                        </a:spcBef>
                        <a:spcAft>
                          <a:spcPts val="0"/>
                        </a:spcAft>
                        <a:buNone/>
                      </a:pPr>
                      <a:r>
                        <a:rPr lang="en-US" sz="1800"/>
                        <a:t>-------------</a:t>
                      </a:r>
                      <a:endParaRPr/>
                    </a:p>
                  </a:txBody>
                  <a:tcPr marL="91450" marR="91450" marT="45725" marB="45725"/>
                </a:tc>
                <a:tc>
                  <a:txBody>
                    <a:bodyPr/>
                    <a:lstStyle/>
                    <a:p>
                      <a:pPr marL="0" marR="0" lvl="0" indent="0" algn="l" rtl="0">
                        <a:spcBef>
                          <a:spcPts val="0"/>
                        </a:spcBef>
                        <a:spcAft>
                          <a:spcPts val="0"/>
                        </a:spcAft>
                        <a:buNone/>
                      </a:pPr>
                      <a:r>
                        <a:rPr lang="en-US" sz="1800" dirty="0"/>
                        <a:t>-------------</a:t>
                      </a:r>
                      <a:endParaRPr dirty="0"/>
                    </a:p>
                  </a:txBody>
                  <a:tcPr marL="91450" marR="91450" marT="45725" marB="45725"/>
                </a:tc>
                <a:tc>
                  <a:txBody>
                    <a:bodyPr/>
                    <a:lstStyle/>
                    <a:p>
                      <a:pPr marL="0" marR="0" lvl="0" indent="0" algn="l" rtl="0">
                        <a:spcBef>
                          <a:spcPts val="0"/>
                        </a:spcBef>
                        <a:spcAft>
                          <a:spcPts val="0"/>
                        </a:spcAft>
                        <a:buNone/>
                      </a:pPr>
                      <a:r>
                        <a:rPr lang="en-US" sz="1800"/>
                        <a:t>10 </a:t>
                      </a:r>
                      <a:r>
                        <a:rPr lang="en-US" sz="1800">
                          <a:latin typeface="Noto Sans Symbols"/>
                          <a:ea typeface="Noto Sans Symbols"/>
                          <a:cs typeface="Noto Sans Symbols"/>
                          <a:sym typeface="Noto Sans Symbols"/>
                        </a:rPr>
                        <a:t>μ</a:t>
                      </a:r>
                      <a:r>
                        <a:rPr lang="en-US" sz="1800"/>
                        <a:t>l</a:t>
                      </a:r>
                      <a:endParaRPr/>
                    </a:p>
                  </a:txBody>
                  <a:tcPr marL="91450" marR="91450" marT="45725" marB="45725"/>
                </a:tc>
              </a:tr>
              <a:tr h="551470">
                <a:tc>
                  <a:txBody>
                    <a:bodyPr/>
                    <a:lstStyle/>
                    <a:p>
                      <a:pPr marL="0" marR="0" lvl="0" indent="0" algn="l" rtl="0">
                        <a:spcBef>
                          <a:spcPts val="0"/>
                        </a:spcBef>
                        <a:spcAft>
                          <a:spcPts val="0"/>
                        </a:spcAft>
                        <a:buNone/>
                      </a:pPr>
                      <a:r>
                        <a:rPr lang="en-US" sz="1800"/>
                        <a:t>Working reagent</a:t>
                      </a:r>
                      <a:endParaRPr/>
                    </a:p>
                  </a:txBody>
                  <a:tcPr marL="91450" marR="91450" marT="45725" marB="45725"/>
                </a:tc>
                <a:tc>
                  <a:txBody>
                    <a:bodyPr/>
                    <a:lstStyle/>
                    <a:p>
                      <a:pPr marL="0" marR="0" lvl="0" indent="0" algn="l" rtl="0">
                        <a:spcBef>
                          <a:spcPts val="0"/>
                        </a:spcBef>
                        <a:spcAft>
                          <a:spcPts val="0"/>
                        </a:spcAft>
                        <a:buNone/>
                      </a:pPr>
                      <a:r>
                        <a:rPr lang="en-US" sz="1800"/>
                        <a:t>   1ml</a:t>
                      </a:r>
                      <a:endParaRPr/>
                    </a:p>
                  </a:txBody>
                  <a:tcPr marL="91450" marR="91450" marT="45725" marB="45725"/>
                </a:tc>
                <a:tc>
                  <a:txBody>
                    <a:bodyPr/>
                    <a:lstStyle/>
                    <a:p>
                      <a:pPr marL="0" marR="0" lvl="0" indent="0" algn="l" rtl="0">
                        <a:spcBef>
                          <a:spcPts val="0"/>
                        </a:spcBef>
                        <a:spcAft>
                          <a:spcPts val="0"/>
                        </a:spcAft>
                        <a:buNone/>
                      </a:pPr>
                      <a:r>
                        <a:rPr lang="en-US" sz="1800" dirty="0"/>
                        <a:t>1ml</a:t>
                      </a:r>
                      <a:endParaRPr dirty="0"/>
                    </a:p>
                  </a:txBody>
                  <a:tcPr marL="91450" marR="91450" marT="45725" marB="45725"/>
                </a:tc>
                <a:tc>
                  <a:txBody>
                    <a:bodyPr/>
                    <a:lstStyle/>
                    <a:p>
                      <a:pPr marL="0" marR="0" lvl="0" indent="0" algn="l" rtl="0">
                        <a:spcBef>
                          <a:spcPts val="0"/>
                        </a:spcBef>
                        <a:spcAft>
                          <a:spcPts val="0"/>
                        </a:spcAft>
                        <a:buNone/>
                      </a:pPr>
                      <a:r>
                        <a:rPr lang="en-US" sz="1800" dirty="0"/>
                        <a:t>1ml</a:t>
                      </a:r>
                      <a:endParaRPr dirty="0"/>
                    </a:p>
                  </a:txBody>
                  <a:tcPr marL="91450" marR="91450" marT="45725" marB="45725"/>
                </a:tc>
              </a:tr>
            </a:tbl>
          </a:graphicData>
        </a:graphic>
      </p:graphicFrame>
    </p:spTree>
    <p:extLst>
      <p:ext uri="{BB962C8B-B14F-4D97-AF65-F5344CB8AC3E}">
        <p14:creationId xmlns:p14="http://schemas.microsoft.com/office/powerpoint/2010/main" val="34484331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txBody>
          <a:bodyPr/>
          <a:lstStyle/>
          <a:p>
            <a:r>
              <a:rPr lang="en-US" dirty="0" smtClean="0">
                <a:solidFill>
                  <a:schemeClr val="bg1"/>
                </a:solidFill>
              </a:rPr>
              <a:t>References </a:t>
            </a:r>
            <a:r>
              <a:rPr lang="en-US" dirty="0" smtClean="0"/>
              <a:t/>
            </a:r>
            <a:br>
              <a:rPr lang="en-US" dirty="0" smtClean="0"/>
            </a:br>
            <a:endParaRPr lang="en-US" dirty="0"/>
          </a:p>
        </p:txBody>
      </p:sp>
      <p:sp>
        <p:nvSpPr>
          <p:cNvPr id="3" name="Text Placeholder 2"/>
          <p:cNvSpPr>
            <a:spLocks noGrp="1"/>
          </p:cNvSpPr>
          <p:nvPr>
            <p:ph type="body" idx="1"/>
          </p:nvPr>
        </p:nvSpPr>
        <p:spPr/>
        <p:txBody>
          <a:bodyPr/>
          <a:lstStyle/>
          <a:p>
            <a:r>
              <a:rPr lang="en-US" dirty="0" smtClean="0"/>
              <a:t>Clinical biochemistry and metabolic medicine by </a:t>
            </a:r>
            <a:r>
              <a:rPr lang="en-US" i="1" dirty="0" smtClean="0"/>
              <a:t>Martin A crook</a:t>
            </a:r>
          </a:p>
          <a:p>
            <a:r>
              <a:rPr lang="en-US" i="1" dirty="0"/>
              <a:t>American Diabetes Association</a:t>
            </a:r>
          </a:p>
          <a:p>
            <a:pPr marL="114300" indent="0">
              <a:buNone/>
            </a:pPr>
            <a:endParaRPr lang="en-US" i="1" dirty="0"/>
          </a:p>
        </p:txBody>
      </p:sp>
    </p:spTree>
    <p:extLst>
      <p:ext uri="{BB962C8B-B14F-4D97-AF65-F5344CB8AC3E}">
        <p14:creationId xmlns:p14="http://schemas.microsoft.com/office/powerpoint/2010/main" val="1711301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3"/>
          <p:cNvSpPr txBox="1">
            <a:spLocks noGrp="1"/>
          </p:cNvSpPr>
          <p:nvPr>
            <p:ph type="title"/>
          </p:nvPr>
        </p:nvSpPr>
        <p:spPr>
          <a:xfrm>
            <a:off x="838200" y="365125"/>
            <a:ext cx="10515600" cy="1325563"/>
          </a:xfrm>
          <a:prstGeom prst="rect">
            <a:avLst/>
          </a:prstGeom>
          <a:solidFill>
            <a:srgbClr val="C00000"/>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solidFill>
                  <a:schemeClr val="bg1"/>
                </a:solidFill>
              </a:rPr>
              <a:t>Glucose homeostasis </a:t>
            </a:r>
            <a:endParaRPr dirty="0">
              <a:solidFill>
                <a:schemeClr val="bg1"/>
              </a:solidFill>
            </a:endParaRPr>
          </a:p>
        </p:txBody>
      </p:sp>
      <p:graphicFrame>
        <p:nvGraphicFramePr>
          <p:cNvPr id="2" name="Diagram 1"/>
          <p:cNvGraphicFramePr/>
          <p:nvPr>
            <p:extLst>
              <p:ext uri="{D42A27DB-BD31-4B8C-83A1-F6EECF244321}">
                <p14:modId xmlns:p14="http://schemas.microsoft.com/office/powerpoint/2010/main" val="62316489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4"/>
          <p:cNvSpPr txBox="1">
            <a:spLocks noGrp="1"/>
          </p:cNvSpPr>
          <p:nvPr>
            <p:ph type="title"/>
          </p:nvPr>
        </p:nvSpPr>
        <p:spPr>
          <a:xfrm>
            <a:off x="838200" y="365125"/>
            <a:ext cx="10515600" cy="1325563"/>
          </a:xfrm>
          <a:prstGeom prst="rect">
            <a:avLst/>
          </a:prstGeom>
          <a:solidFill>
            <a:srgbClr val="C00000"/>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solidFill>
                  <a:schemeClr val="bg1"/>
                </a:solidFill>
              </a:rPr>
              <a:t>Insulin actions</a:t>
            </a:r>
            <a:endParaRPr dirty="0">
              <a:solidFill>
                <a:schemeClr val="bg1"/>
              </a:solidFill>
            </a:endParaRPr>
          </a:p>
        </p:txBody>
      </p:sp>
      <p:pic>
        <p:nvPicPr>
          <p:cNvPr id="110" name="Google Shape;110;p4"/>
          <p:cNvPicPr preferRelativeResize="0">
            <a:picLocks noGrp="1"/>
          </p:cNvPicPr>
          <p:nvPr>
            <p:ph type="body" idx="1"/>
          </p:nvPr>
        </p:nvPicPr>
        <p:blipFill rotWithShape="1">
          <a:blip r:embed="rId3">
            <a:alphaModFix/>
          </a:blip>
          <a:srcRect/>
          <a:stretch/>
        </p:blipFill>
        <p:spPr>
          <a:xfrm>
            <a:off x="1362916" y="1825625"/>
            <a:ext cx="9466168" cy="435133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377320a32f5143f1_38"/>
          <p:cNvSpPr txBox="1">
            <a:spLocks noGrp="1"/>
          </p:cNvSpPr>
          <p:nvPr>
            <p:ph type="title"/>
          </p:nvPr>
        </p:nvSpPr>
        <p:spPr>
          <a:xfrm>
            <a:off x="838200" y="365125"/>
            <a:ext cx="10515600" cy="1325700"/>
          </a:xfrm>
          <a:prstGeom prst="rect">
            <a:avLst/>
          </a:prstGeom>
          <a:solidFill>
            <a:srgbClr val="C00000"/>
          </a:solidFill>
        </p:spPr>
        <p:txBody>
          <a:bodyPr spcFirstLastPara="1" wrap="square" lIns="91425" tIns="45700" rIns="91425" bIns="45700" anchor="ctr" anchorCtr="0">
            <a:normAutofit/>
          </a:bodyPr>
          <a:lstStyle/>
          <a:p>
            <a:pPr marL="0" lvl="0" indent="0" algn="l" rtl="0">
              <a:spcBef>
                <a:spcPts val="0"/>
              </a:spcBef>
              <a:spcAft>
                <a:spcPts val="0"/>
              </a:spcAft>
              <a:buNone/>
            </a:pPr>
            <a:r>
              <a:rPr lang="en-US" dirty="0" smtClean="0">
                <a:solidFill>
                  <a:schemeClr val="bg1"/>
                </a:solidFill>
              </a:rPr>
              <a:t>Blood Glucose </a:t>
            </a:r>
            <a:endParaRPr dirty="0">
              <a:solidFill>
                <a:schemeClr val="bg1"/>
              </a:solidFill>
            </a:endParaRPr>
          </a:p>
        </p:txBody>
      </p:sp>
      <p:sp>
        <p:nvSpPr>
          <p:cNvPr id="116" name="Google Shape;116;g377320a32f5143f1_38"/>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dirty="0" smtClean="0"/>
              <a:t>Normal values </a:t>
            </a:r>
            <a:endParaRPr dirty="0"/>
          </a:p>
        </p:txBody>
      </p:sp>
      <p:graphicFrame>
        <p:nvGraphicFramePr>
          <p:cNvPr id="117" name="Google Shape;117;g377320a32f5143f1_38"/>
          <p:cNvGraphicFramePr/>
          <p:nvPr>
            <p:extLst>
              <p:ext uri="{D42A27DB-BD31-4B8C-83A1-F6EECF244321}">
                <p14:modId xmlns:p14="http://schemas.microsoft.com/office/powerpoint/2010/main" val="2816991413"/>
              </p:ext>
            </p:extLst>
          </p:nvPr>
        </p:nvGraphicFramePr>
        <p:xfrm>
          <a:off x="805218" y="2667000"/>
          <a:ext cx="10434282" cy="3256128"/>
        </p:xfrm>
        <a:graphic>
          <a:graphicData uri="http://schemas.openxmlformats.org/drawingml/2006/table">
            <a:tbl>
              <a:tblPr>
                <a:noFill/>
                <a:tableStyleId>{17194BB1-8000-4A3A-97F4-7C023E2E273E}</a:tableStyleId>
              </a:tblPr>
              <a:tblGrid>
                <a:gridCol w="5217141"/>
                <a:gridCol w="5217141"/>
              </a:tblGrid>
              <a:tr h="641348">
                <a:tc>
                  <a:txBody>
                    <a:bodyPr/>
                    <a:lstStyle/>
                    <a:p>
                      <a:pPr marL="0" lvl="0" indent="0" algn="l" rtl="0">
                        <a:spcBef>
                          <a:spcPts val="0"/>
                        </a:spcBef>
                        <a:spcAft>
                          <a:spcPts val="0"/>
                        </a:spcAft>
                        <a:buNone/>
                      </a:pPr>
                      <a:r>
                        <a:rPr lang="en-US" sz="1800" b="0" dirty="0" smtClean="0"/>
                        <a:t>Random plasma glucose </a:t>
                      </a:r>
                      <a:endParaRPr sz="1800" b="0" dirty="0"/>
                    </a:p>
                  </a:txBody>
                  <a:tcPr marL="91425" marR="91425" marT="91425" marB="91425">
                    <a:solidFill>
                      <a:schemeClr val="accent2">
                        <a:lumMod val="40000"/>
                        <a:lumOff val="60000"/>
                      </a:schemeClr>
                    </a:solidFill>
                  </a:tcPr>
                </a:tc>
                <a:tc>
                  <a:txBody>
                    <a:bodyPr/>
                    <a:lstStyle/>
                    <a:p>
                      <a:pPr marL="0" lvl="0" indent="0" algn="l" rtl="0">
                        <a:spcBef>
                          <a:spcPts val="0"/>
                        </a:spcBef>
                        <a:spcAft>
                          <a:spcPts val="0"/>
                        </a:spcAft>
                        <a:buNone/>
                      </a:pPr>
                      <a:r>
                        <a:rPr lang="en-US" sz="1800" b="0" dirty="0" smtClean="0"/>
                        <a:t>N/A</a:t>
                      </a:r>
                      <a:endParaRPr sz="1800" b="0" dirty="0"/>
                    </a:p>
                  </a:txBody>
                  <a:tcPr marL="91425" marR="91425" marT="91425" marB="91425">
                    <a:solidFill>
                      <a:schemeClr val="accent2">
                        <a:lumMod val="40000"/>
                        <a:lumOff val="60000"/>
                      </a:schemeClr>
                    </a:solidFill>
                  </a:tcPr>
                </a:tc>
              </a:tr>
              <a:tr h="986716">
                <a:tc>
                  <a:txBody>
                    <a:bodyPr/>
                    <a:lstStyle/>
                    <a:p>
                      <a:pPr marL="0" lvl="0" indent="0" algn="l" rtl="0">
                        <a:spcBef>
                          <a:spcPts val="0"/>
                        </a:spcBef>
                        <a:spcAft>
                          <a:spcPts val="0"/>
                        </a:spcAft>
                        <a:buNone/>
                      </a:pPr>
                      <a:r>
                        <a:rPr lang="en-US" sz="1800" b="0" dirty="0" smtClean="0"/>
                        <a:t>Fasting plasma glucose (FPG)</a:t>
                      </a:r>
                      <a:endParaRPr sz="1800" b="0" dirty="0"/>
                    </a:p>
                  </a:txBody>
                  <a:tcPr marL="91425" marR="91425" marT="91425" marB="91425">
                    <a:solidFill>
                      <a:schemeClr val="accent2">
                        <a:lumMod val="40000"/>
                        <a:lumOff val="60000"/>
                      </a:schemeClr>
                    </a:solidFill>
                  </a:tcPr>
                </a:tc>
                <a:tc>
                  <a:txBody>
                    <a:bodyPr/>
                    <a:lstStyle/>
                    <a:p>
                      <a:pPr marL="0" lvl="0" indent="0" algn="l" rtl="0">
                        <a:spcBef>
                          <a:spcPts val="0"/>
                        </a:spcBef>
                        <a:spcAft>
                          <a:spcPts val="0"/>
                        </a:spcAft>
                        <a:buNone/>
                      </a:pPr>
                      <a:r>
                        <a:rPr lang="en-US" sz="1800" b="0" dirty="0" smtClean="0"/>
                        <a:t>&lt; 100 mg/dl</a:t>
                      </a:r>
                    </a:p>
                    <a:p>
                      <a:pPr marL="0" lvl="0" indent="0" algn="l" rtl="0">
                        <a:spcBef>
                          <a:spcPts val="0"/>
                        </a:spcBef>
                        <a:spcAft>
                          <a:spcPts val="0"/>
                        </a:spcAft>
                        <a:buNone/>
                      </a:pPr>
                      <a:r>
                        <a:rPr lang="en-US" sz="1800" b="0" dirty="0" smtClean="0"/>
                        <a:t>(5.6 </a:t>
                      </a:r>
                      <a:r>
                        <a:rPr lang="en-US" sz="1800" b="0" dirty="0" err="1" smtClean="0"/>
                        <a:t>mmol</a:t>
                      </a:r>
                      <a:r>
                        <a:rPr lang="en-US" sz="1800" b="0" dirty="0" smtClean="0"/>
                        <a:t>/L)</a:t>
                      </a:r>
                    </a:p>
                  </a:txBody>
                  <a:tcPr marL="91425" marR="91425" marT="91425" marB="91425">
                    <a:solidFill>
                      <a:schemeClr val="accent2">
                        <a:lumMod val="40000"/>
                        <a:lumOff val="60000"/>
                      </a:schemeClr>
                    </a:solidFill>
                  </a:tcPr>
                </a:tc>
              </a:tr>
              <a:tr h="986716">
                <a:tc>
                  <a:txBody>
                    <a:bodyPr/>
                    <a:lstStyle/>
                    <a:p>
                      <a:pPr marL="0" lvl="0" indent="0" algn="l" rtl="0">
                        <a:spcBef>
                          <a:spcPts val="0"/>
                        </a:spcBef>
                        <a:spcAft>
                          <a:spcPts val="0"/>
                        </a:spcAft>
                        <a:buNone/>
                      </a:pPr>
                      <a:r>
                        <a:rPr lang="en-US" sz="1800" b="0" dirty="0" smtClean="0"/>
                        <a:t>2-hour plasma glucose</a:t>
                      </a:r>
                      <a:r>
                        <a:rPr lang="en-US" sz="1800" b="0" baseline="0" dirty="0" smtClean="0"/>
                        <a:t> during OGTT</a:t>
                      </a:r>
                      <a:endParaRPr sz="1800" b="0" dirty="0"/>
                    </a:p>
                  </a:txBody>
                  <a:tcPr marL="91425" marR="91425" marT="91425" marB="91425">
                    <a:solidFill>
                      <a:schemeClr val="accent2">
                        <a:lumMod val="40000"/>
                        <a:lumOff val="60000"/>
                      </a:schemeClr>
                    </a:solidFill>
                  </a:tcPr>
                </a:tc>
                <a:tc>
                  <a:txBody>
                    <a:bodyPr/>
                    <a:lstStyle/>
                    <a:p>
                      <a:pPr marL="0" lvl="0" indent="0" algn="l" rtl="0">
                        <a:spcBef>
                          <a:spcPts val="0"/>
                        </a:spcBef>
                        <a:spcAft>
                          <a:spcPts val="0"/>
                        </a:spcAft>
                        <a:buNone/>
                      </a:pPr>
                      <a:r>
                        <a:rPr lang="en-US" sz="1800" b="0" dirty="0" smtClean="0"/>
                        <a:t>&lt;140 mg/dl</a:t>
                      </a:r>
                    </a:p>
                    <a:p>
                      <a:pPr marL="0" lvl="0" indent="0" algn="l" rtl="0">
                        <a:spcBef>
                          <a:spcPts val="0"/>
                        </a:spcBef>
                        <a:spcAft>
                          <a:spcPts val="0"/>
                        </a:spcAft>
                        <a:buNone/>
                      </a:pPr>
                      <a:r>
                        <a:rPr lang="en-US" sz="1800" b="0" dirty="0" smtClean="0"/>
                        <a:t>(7.8 </a:t>
                      </a:r>
                      <a:r>
                        <a:rPr lang="en-US" sz="1800" b="0" dirty="0" err="1" smtClean="0"/>
                        <a:t>mmol</a:t>
                      </a:r>
                      <a:r>
                        <a:rPr lang="en-US" sz="1800" b="0" dirty="0" smtClean="0"/>
                        <a:t>/L)</a:t>
                      </a:r>
                    </a:p>
                  </a:txBody>
                  <a:tcPr marL="91425" marR="91425" marT="91425" marB="91425">
                    <a:solidFill>
                      <a:schemeClr val="accent2">
                        <a:lumMod val="40000"/>
                        <a:lumOff val="60000"/>
                      </a:schemeClr>
                    </a:solidFill>
                  </a:tcPr>
                </a:tc>
              </a:tr>
              <a:tr h="641348">
                <a:tc>
                  <a:txBody>
                    <a:bodyPr/>
                    <a:lstStyle/>
                    <a:p>
                      <a:pPr marL="0" lvl="0" indent="0" algn="l" rtl="0">
                        <a:spcBef>
                          <a:spcPts val="0"/>
                        </a:spcBef>
                        <a:spcAft>
                          <a:spcPts val="0"/>
                        </a:spcAft>
                        <a:buNone/>
                      </a:pPr>
                      <a:r>
                        <a:rPr lang="en-US" sz="1800" b="0" dirty="0" smtClean="0"/>
                        <a:t>Hemoglobin A1c</a:t>
                      </a:r>
                      <a:endParaRPr sz="1800" b="0" dirty="0"/>
                    </a:p>
                  </a:txBody>
                  <a:tcPr marL="91425" marR="91425" marT="91425" marB="91425">
                    <a:solidFill>
                      <a:schemeClr val="accent2">
                        <a:lumMod val="40000"/>
                        <a:lumOff val="60000"/>
                      </a:schemeClr>
                    </a:solidFill>
                  </a:tcPr>
                </a:tc>
                <a:tc>
                  <a:txBody>
                    <a:bodyPr/>
                    <a:lstStyle/>
                    <a:p>
                      <a:pPr marL="0" lvl="0" indent="0" algn="l" rtl="0">
                        <a:spcBef>
                          <a:spcPts val="0"/>
                        </a:spcBef>
                        <a:spcAft>
                          <a:spcPts val="0"/>
                        </a:spcAft>
                        <a:buNone/>
                      </a:pPr>
                      <a:r>
                        <a:rPr lang="en-US" sz="1800" b="0" dirty="0" smtClean="0"/>
                        <a:t>&lt;5.7%</a:t>
                      </a:r>
                    </a:p>
                  </a:txBody>
                  <a:tcPr marL="91425" marR="91425" marT="91425" marB="91425">
                    <a:solidFill>
                      <a:schemeClr val="accent2">
                        <a:lumMod val="40000"/>
                        <a:lumOff val="60000"/>
                      </a:schemeClr>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377320a32f5143f1_1"/>
          <p:cNvSpPr txBox="1">
            <a:spLocks noGrp="1"/>
          </p:cNvSpPr>
          <p:nvPr>
            <p:ph type="title"/>
          </p:nvPr>
        </p:nvSpPr>
        <p:spPr>
          <a:xfrm>
            <a:off x="831850" y="1709738"/>
            <a:ext cx="10515600" cy="2852700"/>
          </a:xfrm>
          <a:prstGeom prst="rect">
            <a:avLst/>
          </a:prstGeom>
          <a:solidFill>
            <a:srgbClr val="C00000"/>
          </a:solidFill>
        </p:spPr>
        <p:txBody>
          <a:bodyPr spcFirstLastPara="1" wrap="square" lIns="91425" tIns="45700" rIns="91425" bIns="45700" anchor="b" anchorCtr="0">
            <a:normAutofit/>
          </a:bodyPr>
          <a:lstStyle/>
          <a:p>
            <a:pPr marL="0" lvl="0" indent="0" algn="l" rtl="0">
              <a:spcBef>
                <a:spcPts val="0"/>
              </a:spcBef>
              <a:spcAft>
                <a:spcPts val="0"/>
              </a:spcAft>
              <a:buNone/>
            </a:pPr>
            <a:r>
              <a:rPr lang="en-US" dirty="0">
                <a:solidFill>
                  <a:schemeClr val="bg1"/>
                </a:solidFill>
              </a:rPr>
              <a:t>Diabetes Mellitus </a:t>
            </a:r>
            <a:endParaRPr dirty="0">
              <a:solidFill>
                <a:schemeClr val="bg1"/>
              </a:solidFill>
            </a:endParaRPr>
          </a:p>
        </p:txBody>
      </p:sp>
      <p:sp>
        <p:nvSpPr>
          <p:cNvPr id="123" name="Google Shape;123;g377320a32f5143f1_1"/>
          <p:cNvSpPr txBox="1">
            <a:spLocks noGrp="1"/>
          </p:cNvSpPr>
          <p:nvPr>
            <p:ph type="body" idx="1"/>
          </p:nvPr>
        </p:nvSpPr>
        <p:spPr>
          <a:xfrm>
            <a:off x="831850" y="4589463"/>
            <a:ext cx="10515600" cy="15003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Metabolic disorder characterised by high blood glucose level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377320a32f5143f1_33"/>
          <p:cNvSpPr txBox="1">
            <a:spLocks noGrp="1"/>
          </p:cNvSpPr>
          <p:nvPr>
            <p:ph type="title"/>
          </p:nvPr>
        </p:nvSpPr>
        <p:spPr>
          <a:xfrm>
            <a:off x="838200" y="365125"/>
            <a:ext cx="10515600" cy="1325700"/>
          </a:xfrm>
          <a:prstGeom prst="rect">
            <a:avLst/>
          </a:prstGeom>
          <a:solidFill>
            <a:srgbClr val="C00000"/>
          </a:solidFill>
        </p:spPr>
        <p:txBody>
          <a:bodyPr spcFirstLastPara="1" wrap="square" lIns="91425" tIns="45700" rIns="91425" bIns="45700" anchor="ctr" anchorCtr="0">
            <a:normAutofit/>
          </a:bodyPr>
          <a:lstStyle/>
          <a:p>
            <a:pPr marL="0" lvl="0" indent="0" algn="l" rtl="0">
              <a:spcBef>
                <a:spcPts val="0"/>
              </a:spcBef>
              <a:spcAft>
                <a:spcPts val="0"/>
              </a:spcAft>
              <a:buNone/>
            </a:pPr>
            <a:r>
              <a:rPr lang="en-US" dirty="0" smtClean="0">
                <a:solidFill>
                  <a:schemeClr val="bg1"/>
                </a:solidFill>
              </a:rPr>
              <a:t>Abbreviations </a:t>
            </a:r>
            <a:endParaRPr dirty="0">
              <a:solidFill>
                <a:schemeClr val="bg1"/>
              </a:solidFill>
            </a:endParaRPr>
          </a:p>
        </p:txBody>
      </p:sp>
      <p:sp>
        <p:nvSpPr>
          <p:cNvPr id="136" name="Google Shape;136;g377320a32f5143f1_33"/>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lvl="0" algn="just">
              <a:lnSpc>
                <a:spcPct val="107000"/>
              </a:lnSpc>
              <a:spcBef>
                <a:spcPts val="0"/>
              </a:spcBef>
            </a:pPr>
            <a:endParaRPr lang="en-US" sz="2400" dirty="0" smtClean="0">
              <a:latin typeface="Times New Roman"/>
              <a:ea typeface="Times New Roman"/>
              <a:cs typeface="Times New Roman"/>
              <a:sym typeface="Times New Roman"/>
            </a:endParaRPr>
          </a:p>
          <a:p>
            <a:pPr lvl="0" algn="just">
              <a:lnSpc>
                <a:spcPct val="107000"/>
              </a:lnSpc>
              <a:spcBef>
                <a:spcPts val="0"/>
              </a:spcBef>
            </a:pPr>
            <a:endParaRPr lang="en-US" sz="2400" dirty="0" smtClean="0">
              <a:latin typeface="Times New Roman"/>
              <a:ea typeface="Times New Roman"/>
              <a:cs typeface="Times New Roman"/>
              <a:sym typeface="Times New Roman"/>
            </a:endParaRPr>
          </a:p>
          <a:p>
            <a:pPr lvl="0" algn="just">
              <a:lnSpc>
                <a:spcPct val="107000"/>
              </a:lnSpc>
              <a:spcBef>
                <a:spcPts val="0"/>
              </a:spcBef>
            </a:pPr>
            <a:endParaRPr dirty="0"/>
          </a:p>
        </p:txBody>
      </p:sp>
      <p:graphicFrame>
        <p:nvGraphicFramePr>
          <p:cNvPr id="3" name="Table 2"/>
          <p:cNvGraphicFramePr>
            <a:graphicFrameLocks noGrp="1"/>
          </p:cNvGraphicFramePr>
          <p:nvPr>
            <p:extLst>
              <p:ext uri="{D42A27DB-BD31-4B8C-83A1-F6EECF244321}">
                <p14:modId xmlns:p14="http://schemas.microsoft.com/office/powerpoint/2010/main" val="282669207"/>
              </p:ext>
            </p:extLst>
          </p:nvPr>
        </p:nvGraphicFramePr>
        <p:xfrm>
          <a:off x="873457" y="1969476"/>
          <a:ext cx="10440537" cy="4754880"/>
        </p:xfrm>
        <a:graphic>
          <a:graphicData uri="http://schemas.openxmlformats.org/drawingml/2006/table">
            <a:tbl>
              <a:tblPr firstRow="1" bandRow="1">
                <a:tableStyleId>{17194BB1-8000-4A3A-97F4-7C023E2E273E}</a:tableStyleId>
              </a:tblPr>
              <a:tblGrid>
                <a:gridCol w="979699"/>
                <a:gridCol w="9460838"/>
              </a:tblGrid>
              <a:tr h="624760">
                <a:tc>
                  <a:txBody>
                    <a:bodyPr/>
                    <a:lstStyle/>
                    <a:p>
                      <a:r>
                        <a:rPr lang="en-US" b="1" dirty="0" smtClean="0"/>
                        <a:t>DM</a:t>
                      </a:r>
                      <a:endParaRPr lang="en-US" b="1" dirty="0"/>
                    </a:p>
                  </a:txBody>
                  <a:tcPr>
                    <a:solidFill>
                      <a:schemeClr val="accent2">
                        <a:lumMod val="40000"/>
                        <a:lumOff val="60000"/>
                      </a:schemeClr>
                    </a:solidFill>
                  </a:tcPr>
                </a:tc>
                <a:tc>
                  <a:txBody>
                    <a:bodyPr/>
                    <a:lstStyle/>
                    <a:p>
                      <a:r>
                        <a:rPr lang="en-US" dirty="0" smtClean="0"/>
                        <a:t>Diabetes mellitus </a:t>
                      </a:r>
                    </a:p>
                    <a:p>
                      <a:endParaRPr lang="en-US" dirty="0"/>
                    </a:p>
                  </a:txBody>
                  <a:tcPr>
                    <a:solidFill>
                      <a:schemeClr val="accent2">
                        <a:lumMod val="40000"/>
                        <a:lumOff val="60000"/>
                      </a:schemeClr>
                    </a:solidFill>
                  </a:tcPr>
                </a:tc>
              </a:tr>
              <a:tr h="440144">
                <a:tc>
                  <a:txBody>
                    <a:bodyPr/>
                    <a:lstStyle/>
                    <a:p>
                      <a:r>
                        <a:rPr lang="en-US" b="1" dirty="0" smtClean="0"/>
                        <a:t>FPG</a:t>
                      </a:r>
                      <a:endParaRPr lang="en-US" b="1" dirty="0"/>
                    </a:p>
                  </a:txBody>
                  <a:tcPr>
                    <a:solidFill>
                      <a:schemeClr val="accent2">
                        <a:lumMod val="40000"/>
                        <a:lumOff val="60000"/>
                      </a:schemeClr>
                    </a:solidFill>
                  </a:tcPr>
                </a:tc>
                <a:tc>
                  <a:txBody>
                    <a:bodyPr/>
                    <a:lstStyle/>
                    <a:p>
                      <a:r>
                        <a:rPr lang="en-US" dirty="0" smtClean="0"/>
                        <a:t>Fasting plasma glucose </a:t>
                      </a:r>
                    </a:p>
                  </a:txBody>
                  <a:tcPr>
                    <a:solidFill>
                      <a:schemeClr val="accent2">
                        <a:lumMod val="40000"/>
                        <a:lumOff val="60000"/>
                      </a:schemeClr>
                    </a:solidFill>
                  </a:tcPr>
                </a:tc>
              </a:tr>
              <a:tr h="614996">
                <a:tc>
                  <a:txBody>
                    <a:bodyPr/>
                    <a:lstStyle/>
                    <a:p>
                      <a:r>
                        <a:rPr lang="en-US" b="1" dirty="0" smtClean="0"/>
                        <a:t>OGTT</a:t>
                      </a:r>
                    </a:p>
                    <a:p>
                      <a:endParaRPr lang="en-US" b="1" dirty="0"/>
                    </a:p>
                  </a:txBody>
                  <a:tcPr>
                    <a:solidFill>
                      <a:schemeClr val="accent2">
                        <a:lumMod val="40000"/>
                        <a:lumOff val="60000"/>
                      </a:schemeClr>
                    </a:solidFill>
                  </a:tcPr>
                </a:tc>
                <a:tc>
                  <a:txBody>
                    <a:bodyPr/>
                    <a:lstStyle/>
                    <a:p>
                      <a:r>
                        <a:rPr lang="en-US" dirty="0" smtClean="0"/>
                        <a:t> Oral glucose tolerance test</a:t>
                      </a:r>
                    </a:p>
                    <a:p>
                      <a:endParaRPr lang="en-US" dirty="0"/>
                    </a:p>
                  </a:txBody>
                  <a:tcPr>
                    <a:solidFill>
                      <a:schemeClr val="accent2">
                        <a:lumMod val="40000"/>
                        <a:lumOff val="60000"/>
                      </a:schemeClr>
                    </a:solidFill>
                  </a:tcPr>
                </a:tc>
              </a:tr>
              <a:tr h="614996">
                <a:tc>
                  <a:txBody>
                    <a:bodyPr/>
                    <a:lstStyle/>
                    <a:p>
                      <a:r>
                        <a:rPr lang="pt-BR" b="1" dirty="0" smtClean="0"/>
                        <a:t>A1C</a:t>
                      </a:r>
                    </a:p>
                  </a:txBody>
                  <a:tcPr>
                    <a:solidFill>
                      <a:schemeClr val="accent2">
                        <a:lumMod val="40000"/>
                        <a:lumOff val="60000"/>
                      </a:schemeClr>
                    </a:solidFill>
                  </a:tcPr>
                </a:tc>
                <a:tc>
                  <a:txBody>
                    <a:bodyPr/>
                    <a:lstStyle/>
                    <a:p>
                      <a:r>
                        <a:rPr lang="pt-BR" dirty="0" smtClean="0"/>
                        <a:t>Glycated hemoglobin</a:t>
                      </a:r>
                    </a:p>
                    <a:p>
                      <a:endParaRPr lang="pt-BR" dirty="0" smtClean="0"/>
                    </a:p>
                  </a:txBody>
                  <a:tcPr>
                    <a:solidFill>
                      <a:schemeClr val="accent2">
                        <a:lumMod val="40000"/>
                        <a:lumOff val="60000"/>
                      </a:schemeClr>
                    </a:solidFill>
                  </a:tcPr>
                </a:tc>
              </a:tr>
              <a:tr h="614996">
                <a:tc>
                  <a:txBody>
                    <a:bodyPr/>
                    <a:lstStyle/>
                    <a:p>
                      <a:r>
                        <a:rPr lang="en-US" b="1" dirty="0" smtClean="0"/>
                        <a:t>2-h PG </a:t>
                      </a:r>
                      <a:endParaRPr lang="en-US" b="1" dirty="0"/>
                    </a:p>
                  </a:txBody>
                  <a:tcPr>
                    <a:solidFill>
                      <a:schemeClr val="accent2">
                        <a:lumMod val="40000"/>
                        <a:lumOff val="60000"/>
                      </a:schemeClr>
                    </a:solidFill>
                  </a:tcPr>
                </a:tc>
                <a:tc>
                  <a:txBody>
                    <a:bodyPr/>
                    <a:lstStyle/>
                    <a:p>
                      <a:r>
                        <a:rPr lang="pt-BR" dirty="0" smtClean="0"/>
                        <a:t>2-h Plasma glucose concentration</a:t>
                      </a:r>
                    </a:p>
                    <a:p>
                      <a:endParaRPr lang="en-US" dirty="0"/>
                    </a:p>
                  </a:txBody>
                  <a:tcPr>
                    <a:solidFill>
                      <a:schemeClr val="accent2">
                        <a:lumMod val="40000"/>
                        <a:lumOff val="60000"/>
                      </a:schemeClr>
                    </a:solidFill>
                  </a:tcPr>
                </a:tc>
              </a:tr>
              <a:tr h="614996">
                <a:tc>
                  <a:txBody>
                    <a:bodyPr/>
                    <a:lstStyle/>
                    <a:p>
                      <a:r>
                        <a:rPr lang="en-US" b="1" dirty="0" smtClean="0"/>
                        <a:t>GDM </a:t>
                      </a:r>
                    </a:p>
                    <a:p>
                      <a:endParaRPr lang="en-US" b="1" dirty="0" smtClean="0"/>
                    </a:p>
                  </a:txBody>
                  <a:tcPr>
                    <a:solidFill>
                      <a:schemeClr val="accent2">
                        <a:lumMod val="40000"/>
                        <a:lumOff val="60000"/>
                      </a:schemeClr>
                    </a:solidFill>
                  </a:tcPr>
                </a:tc>
                <a:tc>
                  <a:txBody>
                    <a:bodyPr/>
                    <a:lstStyle/>
                    <a:p>
                      <a:r>
                        <a:rPr lang="en-US" dirty="0" smtClean="0"/>
                        <a:t>Gestational</a:t>
                      </a:r>
                      <a:r>
                        <a:rPr lang="en-US" baseline="0" dirty="0" smtClean="0"/>
                        <a:t> diabetes mellitus </a:t>
                      </a:r>
                      <a:endParaRPr lang="en-US" dirty="0"/>
                    </a:p>
                  </a:txBody>
                  <a:tcPr>
                    <a:solidFill>
                      <a:schemeClr val="accent2">
                        <a:lumMod val="40000"/>
                        <a:lumOff val="60000"/>
                      </a:schemeClr>
                    </a:solidFill>
                  </a:tcPr>
                </a:tc>
              </a:tr>
              <a:tr h="614996">
                <a:tc>
                  <a:txBody>
                    <a:bodyPr/>
                    <a:lstStyle/>
                    <a:p>
                      <a:r>
                        <a:rPr lang="en-US" b="1" dirty="0" smtClean="0"/>
                        <a:t>DKA</a:t>
                      </a:r>
                    </a:p>
                  </a:txBody>
                  <a:tcPr>
                    <a:solidFill>
                      <a:schemeClr val="accent2">
                        <a:lumMod val="40000"/>
                        <a:lumOff val="60000"/>
                      </a:schemeClr>
                    </a:solidFill>
                  </a:tcPr>
                </a:tc>
                <a:tc>
                  <a:txBody>
                    <a:bodyPr/>
                    <a:lstStyle/>
                    <a:p>
                      <a:r>
                        <a:rPr lang="en-US" dirty="0" smtClean="0"/>
                        <a:t>diabetic ketoacidosis</a:t>
                      </a:r>
                    </a:p>
                    <a:p>
                      <a:endParaRPr lang="en-US" dirty="0"/>
                    </a:p>
                  </a:txBody>
                  <a:tcPr>
                    <a:solidFill>
                      <a:schemeClr val="accent2">
                        <a:lumMod val="40000"/>
                        <a:lumOff val="60000"/>
                      </a:schemeClr>
                    </a:solidFill>
                  </a:tcPr>
                </a:tc>
              </a:tr>
              <a:tr h="614996">
                <a:tc>
                  <a:txBody>
                    <a:bodyPr/>
                    <a:lstStyle/>
                    <a:p>
                      <a:r>
                        <a:rPr lang="en-US" b="1" dirty="0" smtClean="0"/>
                        <a:t>HONK</a:t>
                      </a:r>
                    </a:p>
                  </a:txBody>
                  <a:tcPr>
                    <a:solidFill>
                      <a:schemeClr val="accent2">
                        <a:lumMod val="40000"/>
                        <a:lumOff val="60000"/>
                      </a:schemeClr>
                    </a:solidFill>
                  </a:tcPr>
                </a:tc>
                <a:tc>
                  <a:txBody>
                    <a:bodyPr/>
                    <a:lstStyle/>
                    <a:p>
                      <a:r>
                        <a:rPr lang="en-US" dirty="0" smtClean="0"/>
                        <a:t>Hyperosmolar non-</a:t>
                      </a:r>
                      <a:r>
                        <a:rPr lang="en-US" dirty="0" err="1" smtClean="0"/>
                        <a:t>ketotic</a:t>
                      </a:r>
                      <a:r>
                        <a:rPr lang="en-US" dirty="0" smtClean="0"/>
                        <a:t> coma </a:t>
                      </a:r>
                      <a:endParaRPr lang="en-US" dirty="0"/>
                    </a:p>
                  </a:txBody>
                  <a:tcPr>
                    <a:solidFill>
                      <a:schemeClr val="accent2">
                        <a:lumMod val="40000"/>
                        <a:lumOff val="60000"/>
                      </a:schemeClr>
                    </a:solid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377320a32f5143f1_13"/>
          <p:cNvSpPr txBox="1">
            <a:spLocks noGrp="1"/>
          </p:cNvSpPr>
          <p:nvPr>
            <p:ph type="title"/>
          </p:nvPr>
        </p:nvSpPr>
        <p:spPr>
          <a:xfrm>
            <a:off x="838200" y="365125"/>
            <a:ext cx="10515600" cy="1325700"/>
          </a:xfrm>
          <a:prstGeom prst="rect">
            <a:avLst/>
          </a:prstGeom>
          <a:solidFill>
            <a:srgbClr val="C00000"/>
          </a:solidFill>
        </p:spPr>
        <p:txBody>
          <a:bodyPr spcFirstLastPara="1" wrap="square" lIns="91425" tIns="45700" rIns="91425" bIns="45700" anchor="ctr" anchorCtr="0">
            <a:normAutofit/>
          </a:bodyPr>
          <a:lstStyle/>
          <a:p>
            <a:pPr marL="0" lvl="0" indent="0" algn="l" rtl="0">
              <a:spcBef>
                <a:spcPts val="0"/>
              </a:spcBef>
              <a:spcAft>
                <a:spcPts val="0"/>
              </a:spcAft>
              <a:buNone/>
            </a:pPr>
            <a:r>
              <a:rPr lang="en-US" dirty="0">
                <a:solidFill>
                  <a:schemeClr val="bg1"/>
                </a:solidFill>
              </a:rPr>
              <a:t>Diagnostic criteria  (ADA)</a:t>
            </a:r>
            <a:endParaRPr dirty="0">
              <a:solidFill>
                <a:schemeClr val="bg1"/>
              </a:solidFill>
            </a:endParaRPr>
          </a:p>
        </p:txBody>
      </p:sp>
      <p:sp>
        <p:nvSpPr>
          <p:cNvPr id="129" name="Google Shape;129;g377320a32f5143f1_13"/>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dirty="0" smtClean="0"/>
              <a:t>Criteria for the diagnosis of diabetes</a:t>
            </a:r>
          </a:p>
          <a:p>
            <a:pPr marL="0" lvl="0" indent="0" algn="l" rtl="0">
              <a:spcBef>
                <a:spcPts val="1000"/>
              </a:spcBef>
              <a:spcAft>
                <a:spcPts val="0"/>
              </a:spcAft>
              <a:buNone/>
            </a:pPr>
            <a:endParaRPr lang="en-US" dirty="0"/>
          </a:p>
          <a:p>
            <a:pPr marL="0" lvl="0" indent="0" algn="l" rtl="0">
              <a:spcBef>
                <a:spcPts val="1000"/>
              </a:spcBef>
              <a:spcAft>
                <a:spcPts val="0"/>
              </a:spcAft>
              <a:buNone/>
            </a:pPr>
            <a:endParaRPr lang="en-US" dirty="0" smtClean="0"/>
          </a:p>
          <a:p>
            <a:pPr marL="0" lvl="0" indent="0" algn="l" rtl="0">
              <a:spcBef>
                <a:spcPts val="1000"/>
              </a:spcBef>
              <a:spcAft>
                <a:spcPts val="0"/>
              </a:spcAft>
              <a:buNone/>
            </a:pPr>
            <a:endParaRPr lang="en-US" dirty="0"/>
          </a:p>
          <a:p>
            <a:pPr marL="0" lvl="0" indent="0" algn="l" rtl="0">
              <a:spcBef>
                <a:spcPts val="1000"/>
              </a:spcBef>
              <a:spcAft>
                <a:spcPts val="0"/>
              </a:spcAft>
              <a:buNone/>
            </a:pPr>
            <a:endParaRPr lang="en-US" dirty="0" smtClean="0"/>
          </a:p>
          <a:p>
            <a:pPr marL="0" lvl="0" indent="0" algn="l" rtl="0">
              <a:spcBef>
                <a:spcPts val="1000"/>
              </a:spcBef>
              <a:spcAft>
                <a:spcPts val="0"/>
              </a:spcAft>
              <a:buNone/>
            </a:pPr>
            <a:endParaRPr lang="en-US" dirty="0"/>
          </a:p>
          <a:p>
            <a:pPr marL="0" lvl="0" indent="0" algn="l" rtl="0">
              <a:spcBef>
                <a:spcPts val="1000"/>
              </a:spcBef>
              <a:spcAft>
                <a:spcPts val="0"/>
              </a:spcAft>
              <a:buNone/>
            </a:pPr>
            <a:endParaRPr lang="en-US" dirty="0" smtClean="0"/>
          </a:p>
          <a:p>
            <a:pPr marL="285750" indent="-285750"/>
            <a:r>
              <a:rPr lang="en-US" sz="1600" dirty="0" smtClean="0"/>
              <a:t>If hyperglycemia well established, </a:t>
            </a:r>
            <a:r>
              <a:rPr lang="en-US" sz="1600" dirty="0"/>
              <a:t>diagnosis requires two abnormal test results from the same sample or in two separate test samples.</a:t>
            </a:r>
          </a:p>
          <a:p>
            <a:pPr marL="0" lvl="0" indent="0" algn="l" rtl="0">
              <a:spcBef>
                <a:spcPts val="1000"/>
              </a:spcBef>
              <a:spcAft>
                <a:spcPts val="0"/>
              </a:spcAft>
              <a:buNone/>
            </a:pPr>
            <a:endParaRPr lang="en-US" dirty="0" smtClean="0"/>
          </a:p>
          <a:p>
            <a:pPr marL="0" lvl="0" indent="0" algn="l" rtl="0">
              <a:spcBef>
                <a:spcPts val="1000"/>
              </a:spcBef>
              <a:spcAft>
                <a:spcPts val="0"/>
              </a:spcAft>
              <a:buNone/>
            </a:pPr>
            <a:endParaRPr lang="en-US" dirty="0"/>
          </a:p>
          <a:p>
            <a:pPr marL="0" lvl="0" indent="0" algn="l" rtl="0">
              <a:spcBef>
                <a:spcPts val="1000"/>
              </a:spcBef>
              <a:spcAft>
                <a:spcPts val="0"/>
              </a:spcAft>
              <a:buNone/>
            </a:pPr>
            <a:endParaRPr lang="en-US" dirty="0" smtClean="0"/>
          </a:p>
          <a:p>
            <a:pPr marL="0" lvl="0" indent="0" algn="l" rtl="0">
              <a:spcBef>
                <a:spcPts val="1000"/>
              </a:spcBef>
              <a:spcAft>
                <a:spcPts val="0"/>
              </a:spcAft>
              <a:buNone/>
            </a:pPr>
            <a:endParaRPr lang="en-US" dirty="0"/>
          </a:p>
          <a:p>
            <a:pPr marL="0" lvl="0" indent="0" algn="l" rtl="0">
              <a:spcBef>
                <a:spcPts val="1000"/>
              </a:spcBef>
              <a:spcAft>
                <a:spcPts val="0"/>
              </a:spcAft>
              <a:buNone/>
            </a:pPr>
            <a:endParaRPr lang="en-US" dirty="0" smtClean="0"/>
          </a:p>
          <a:p>
            <a:pPr marL="0" lvl="0" indent="0" algn="l" rtl="0">
              <a:spcBef>
                <a:spcPts val="1000"/>
              </a:spcBef>
              <a:spcAft>
                <a:spcPts val="0"/>
              </a:spcAft>
              <a:buNone/>
            </a:pPr>
            <a:endParaRPr lang="en-US" dirty="0"/>
          </a:p>
          <a:p>
            <a:pPr marL="0" lvl="0" indent="0" algn="l" rtl="0">
              <a:spcBef>
                <a:spcPts val="1000"/>
              </a:spcBef>
              <a:spcAft>
                <a:spcPts val="0"/>
              </a:spcAft>
              <a:buNone/>
            </a:pPr>
            <a:endParaRPr dirty="0"/>
          </a:p>
        </p:txBody>
      </p:sp>
      <p:graphicFrame>
        <p:nvGraphicFramePr>
          <p:cNvPr id="130" name="Google Shape;130;g377320a32f5143f1_13"/>
          <p:cNvGraphicFramePr/>
          <p:nvPr>
            <p:extLst>
              <p:ext uri="{D42A27DB-BD31-4B8C-83A1-F6EECF244321}">
                <p14:modId xmlns:p14="http://schemas.microsoft.com/office/powerpoint/2010/main" val="966836453"/>
              </p:ext>
            </p:extLst>
          </p:nvPr>
        </p:nvGraphicFramePr>
        <p:xfrm>
          <a:off x="887104" y="2666998"/>
          <a:ext cx="10352396" cy="2764810"/>
        </p:xfrm>
        <a:graphic>
          <a:graphicData uri="http://schemas.openxmlformats.org/drawingml/2006/table">
            <a:tbl>
              <a:tblPr>
                <a:noFill/>
                <a:tableStyleId>{17194BB1-8000-4A3A-97F4-7C023E2E273E}</a:tableStyleId>
              </a:tblPr>
              <a:tblGrid>
                <a:gridCol w="10352396"/>
              </a:tblGrid>
              <a:tr h="544575">
                <a:tc>
                  <a:txBody>
                    <a:bodyPr/>
                    <a:lstStyle/>
                    <a:p>
                      <a:pPr marL="0" lvl="0" indent="0" algn="l" rtl="0">
                        <a:spcBef>
                          <a:spcPts val="0"/>
                        </a:spcBef>
                        <a:spcAft>
                          <a:spcPts val="0"/>
                        </a:spcAft>
                        <a:buNone/>
                      </a:pPr>
                      <a:r>
                        <a:rPr lang="en-US" sz="1600" b="1" dirty="0" smtClean="0"/>
                        <a:t>FPG</a:t>
                      </a:r>
                      <a:r>
                        <a:rPr lang="en-US" sz="1600" dirty="0" smtClean="0"/>
                        <a:t> ≥126 mg/</a:t>
                      </a:r>
                      <a:r>
                        <a:rPr lang="en-US" sz="1600" dirty="0" err="1" smtClean="0"/>
                        <a:t>dL</a:t>
                      </a:r>
                      <a:r>
                        <a:rPr lang="en-US" sz="1600" dirty="0" smtClean="0"/>
                        <a:t> (7.0 </a:t>
                      </a:r>
                      <a:r>
                        <a:rPr lang="en-US" sz="1600" dirty="0" err="1" smtClean="0"/>
                        <a:t>mmol</a:t>
                      </a:r>
                      <a:r>
                        <a:rPr lang="en-US" sz="1600" dirty="0" smtClean="0"/>
                        <a:t>/L). Fasting is defined as no caloric intake for at least 8 h. </a:t>
                      </a:r>
                      <a:r>
                        <a:rPr lang="en-US" sz="1600" b="1" dirty="0" smtClean="0">
                          <a:solidFill>
                            <a:srgbClr val="C00000"/>
                          </a:solidFill>
                        </a:rPr>
                        <a:t>OR</a:t>
                      </a:r>
                      <a:endParaRPr sz="1600" b="1" dirty="0">
                        <a:solidFill>
                          <a:srgbClr val="C00000"/>
                        </a:solidFill>
                      </a:endParaRPr>
                    </a:p>
                  </a:txBody>
                  <a:tcPr marL="91425" marR="91425" marT="91425" marB="91425">
                    <a:solidFill>
                      <a:schemeClr val="accent2">
                        <a:lumMod val="40000"/>
                        <a:lumOff val="60000"/>
                      </a:schemeClr>
                    </a:solidFill>
                  </a:tcPr>
                </a:tc>
              </a:tr>
              <a:tr h="837830">
                <a:tc>
                  <a:txBody>
                    <a:bodyPr/>
                    <a:lstStyle/>
                    <a:p>
                      <a:pPr marL="0" lvl="0" indent="0" algn="l" rtl="0">
                        <a:spcBef>
                          <a:spcPts val="0"/>
                        </a:spcBef>
                        <a:spcAft>
                          <a:spcPts val="0"/>
                        </a:spcAft>
                        <a:buNone/>
                      </a:pPr>
                      <a:r>
                        <a:rPr lang="en-US" sz="1600" b="1" dirty="0" smtClean="0"/>
                        <a:t>2-h PG </a:t>
                      </a:r>
                      <a:r>
                        <a:rPr lang="en-US" sz="1600" dirty="0" smtClean="0"/>
                        <a:t>≥200 mg/</a:t>
                      </a:r>
                      <a:r>
                        <a:rPr lang="en-US" sz="1600" dirty="0" err="1" smtClean="0"/>
                        <a:t>dL</a:t>
                      </a:r>
                      <a:r>
                        <a:rPr lang="en-US" sz="1600" dirty="0" smtClean="0"/>
                        <a:t> (11.1 </a:t>
                      </a:r>
                      <a:r>
                        <a:rPr lang="en-US" sz="1600" dirty="0" err="1" smtClean="0"/>
                        <a:t>mmol</a:t>
                      </a:r>
                      <a:r>
                        <a:rPr lang="en-US" sz="1600" dirty="0" smtClean="0"/>
                        <a:t>/L) during OGTT. (glucose of 75 g dissolved in water). </a:t>
                      </a:r>
                    </a:p>
                    <a:p>
                      <a:pPr marL="0" lvl="0" indent="0" algn="l" rtl="0">
                        <a:spcBef>
                          <a:spcPts val="0"/>
                        </a:spcBef>
                        <a:spcAft>
                          <a:spcPts val="0"/>
                        </a:spcAft>
                        <a:buNone/>
                      </a:pPr>
                      <a:r>
                        <a:rPr lang="en-US" sz="1600" b="1" dirty="0" smtClean="0">
                          <a:solidFill>
                            <a:srgbClr val="C00000"/>
                          </a:solidFill>
                        </a:rPr>
                        <a:t>OR </a:t>
                      </a:r>
                      <a:endParaRPr sz="1600" b="1" dirty="0">
                        <a:solidFill>
                          <a:srgbClr val="C00000"/>
                        </a:solidFill>
                      </a:endParaRPr>
                    </a:p>
                  </a:txBody>
                  <a:tcPr marL="91425" marR="91425" marT="91425" marB="91425">
                    <a:solidFill>
                      <a:schemeClr val="accent2">
                        <a:lumMod val="40000"/>
                        <a:lumOff val="60000"/>
                      </a:schemeClr>
                    </a:solidFill>
                  </a:tcPr>
                </a:tc>
              </a:tr>
              <a:tr h="544575">
                <a:tc>
                  <a:txBody>
                    <a:bodyPr/>
                    <a:lstStyle/>
                    <a:p>
                      <a:pPr marL="0" lvl="0" indent="0" algn="l" rtl="0">
                        <a:spcBef>
                          <a:spcPts val="0"/>
                        </a:spcBef>
                        <a:spcAft>
                          <a:spcPts val="0"/>
                        </a:spcAft>
                        <a:buNone/>
                      </a:pPr>
                      <a:r>
                        <a:rPr lang="en-US" sz="1600" b="1" dirty="0" smtClean="0"/>
                        <a:t>A1C</a:t>
                      </a:r>
                      <a:r>
                        <a:rPr lang="en-US" sz="1600" dirty="0" smtClean="0"/>
                        <a:t> ≥6.5% (48 </a:t>
                      </a:r>
                      <a:r>
                        <a:rPr lang="en-US" sz="1600" dirty="0" err="1" smtClean="0"/>
                        <a:t>mmol</a:t>
                      </a:r>
                      <a:r>
                        <a:rPr lang="en-US" sz="1600" dirty="0" smtClean="0"/>
                        <a:t>/</a:t>
                      </a:r>
                      <a:r>
                        <a:rPr lang="en-US" sz="1600" dirty="0" err="1" smtClean="0"/>
                        <a:t>mol</a:t>
                      </a:r>
                      <a:r>
                        <a:rPr lang="en-US" sz="1600" dirty="0" smtClean="0"/>
                        <a:t>). </a:t>
                      </a:r>
                      <a:r>
                        <a:rPr lang="en-US" sz="1600" baseline="0" dirty="0" smtClean="0">
                          <a:solidFill>
                            <a:srgbClr val="C00000"/>
                          </a:solidFill>
                        </a:rPr>
                        <a:t> </a:t>
                      </a:r>
                      <a:r>
                        <a:rPr lang="en-US" sz="1600" b="1" baseline="0" dirty="0" smtClean="0">
                          <a:solidFill>
                            <a:srgbClr val="C00000"/>
                          </a:solidFill>
                        </a:rPr>
                        <a:t>OR</a:t>
                      </a:r>
                      <a:endParaRPr sz="1600" b="1" dirty="0">
                        <a:solidFill>
                          <a:srgbClr val="C00000"/>
                        </a:solidFill>
                      </a:endParaRPr>
                    </a:p>
                  </a:txBody>
                  <a:tcPr marL="91425" marR="91425" marT="91425" marB="91425">
                    <a:solidFill>
                      <a:schemeClr val="accent2">
                        <a:lumMod val="40000"/>
                        <a:lumOff val="60000"/>
                      </a:schemeClr>
                    </a:solidFill>
                  </a:tcPr>
                </a:tc>
              </a:tr>
              <a:tr h="837830">
                <a:tc>
                  <a:txBody>
                    <a:bodyPr/>
                    <a:lstStyle/>
                    <a:p>
                      <a:pPr marL="0" lvl="0" indent="0" algn="l" rtl="0">
                        <a:spcBef>
                          <a:spcPts val="0"/>
                        </a:spcBef>
                        <a:spcAft>
                          <a:spcPts val="0"/>
                        </a:spcAft>
                        <a:buNone/>
                      </a:pPr>
                      <a:r>
                        <a:rPr lang="en-US" sz="1600" dirty="0" smtClean="0"/>
                        <a:t>In a patient with classic </a:t>
                      </a:r>
                      <a:r>
                        <a:rPr lang="en-US" sz="1600" b="1" dirty="0" smtClean="0"/>
                        <a:t>symptoms</a:t>
                      </a:r>
                      <a:r>
                        <a:rPr lang="en-US" sz="1600" dirty="0" smtClean="0"/>
                        <a:t> of hyperglycemia or hyperglycemic crisis, a </a:t>
                      </a:r>
                      <a:r>
                        <a:rPr lang="en-US" sz="1600" b="1" dirty="0" smtClean="0"/>
                        <a:t>random plasma glucose ≥200</a:t>
                      </a:r>
                      <a:r>
                        <a:rPr lang="en-US" sz="1600" dirty="0" smtClean="0"/>
                        <a:t> mg/</a:t>
                      </a:r>
                      <a:r>
                        <a:rPr lang="en-US" sz="1600" dirty="0" err="1" smtClean="0"/>
                        <a:t>dL</a:t>
                      </a:r>
                      <a:r>
                        <a:rPr lang="en-US" sz="1600" dirty="0" smtClean="0"/>
                        <a:t> (11.1 </a:t>
                      </a:r>
                      <a:r>
                        <a:rPr lang="en-US" sz="1600" dirty="0" err="1" smtClean="0"/>
                        <a:t>mmol</a:t>
                      </a:r>
                      <a:r>
                        <a:rPr lang="en-US" sz="1600" dirty="0" smtClean="0"/>
                        <a:t>/L). </a:t>
                      </a:r>
                      <a:endParaRPr sz="1600" dirty="0"/>
                    </a:p>
                  </a:txBody>
                  <a:tcPr marL="91425" marR="91425" marT="91425" marB="91425">
                    <a:solidFill>
                      <a:schemeClr val="accent2">
                        <a:lumMod val="40000"/>
                        <a:lumOff val="60000"/>
                      </a:schemeClr>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graphicFrame>
        <p:nvGraphicFramePr>
          <p:cNvPr id="141" name="Google Shape;141;g377320a32f5143f1_26"/>
          <p:cNvGraphicFramePr/>
          <p:nvPr>
            <p:extLst>
              <p:ext uri="{D42A27DB-BD31-4B8C-83A1-F6EECF244321}">
                <p14:modId xmlns:p14="http://schemas.microsoft.com/office/powerpoint/2010/main" val="2019666101"/>
              </p:ext>
            </p:extLst>
          </p:nvPr>
        </p:nvGraphicFramePr>
        <p:xfrm>
          <a:off x="952498" y="2667000"/>
          <a:ext cx="9952062" cy="2377320"/>
        </p:xfrm>
        <a:graphic>
          <a:graphicData uri="http://schemas.openxmlformats.org/drawingml/2006/table">
            <a:tbl>
              <a:tblPr>
                <a:noFill/>
                <a:tableStyleId>{17194BB1-8000-4A3A-97F4-7C023E2E273E}</a:tableStyleId>
              </a:tblPr>
              <a:tblGrid>
                <a:gridCol w="4976031"/>
                <a:gridCol w="4976031"/>
              </a:tblGrid>
              <a:tr h="381000">
                <a:tc>
                  <a:txBody>
                    <a:bodyPr/>
                    <a:lstStyle/>
                    <a:p>
                      <a:pPr marL="0" lvl="0" indent="0" algn="l" rtl="0">
                        <a:spcBef>
                          <a:spcPts val="0"/>
                        </a:spcBef>
                        <a:spcAft>
                          <a:spcPts val="0"/>
                        </a:spcAft>
                        <a:buNone/>
                      </a:pPr>
                      <a:r>
                        <a:rPr lang="en-US" sz="1800" b="0" dirty="0" smtClean="0"/>
                        <a:t>Random plasma glucose </a:t>
                      </a:r>
                      <a:endParaRPr sz="1800" b="0" dirty="0"/>
                    </a:p>
                  </a:txBody>
                  <a:tcPr marL="91425" marR="91425" marT="91425" marB="91425">
                    <a:solidFill>
                      <a:schemeClr val="accent2">
                        <a:lumMod val="40000"/>
                        <a:lumOff val="60000"/>
                      </a:schemeClr>
                    </a:solidFill>
                  </a:tcPr>
                </a:tc>
                <a:tc>
                  <a:txBody>
                    <a:bodyPr/>
                    <a:lstStyle/>
                    <a:p>
                      <a:pPr marL="0" lvl="0" indent="0" algn="l" rtl="0">
                        <a:spcBef>
                          <a:spcPts val="0"/>
                        </a:spcBef>
                        <a:spcAft>
                          <a:spcPts val="0"/>
                        </a:spcAft>
                        <a:buNone/>
                      </a:pPr>
                      <a:r>
                        <a:rPr lang="en-US" sz="1800" b="0" dirty="0" smtClean="0"/>
                        <a:t>N/A</a:t>
                      </a:r>
                      <a:endParaRPr sz="1800" b="0" dirty="0"/>
                    </a:p>
                  </a:txBody>
                  <a:tcPr marL="91425" marR="91425" marT="91425" marB="91425">
                    <a:solidFill>
                      <a:schemeClr val="accent2">
                        <a:lumMod val="40000"/>
                        <a:lumOff val="60000"/>
                      </a:schemeClr>
                    </a:solidFill>
                  </a:tcPr>
                </a:tc>
              </a:tr>
              <a:tr h="381000">
                <a:tc>
                  <a:txBody>
                    <a:bodyPr/>
                    <a:lstStyle/>
                    <a:p>
                      <a:pPr marL="0" lvl="0" indent="0" algn="l" rtl="0">
                        <a:spcBef>
                          <a:spcPts val="0"/>
                        </a:spcBef>
                        <a:spcAft>
                          <a:spcPts val="0"/>
                        </a:spcAft>
                        <a:buNone/>
                      </a:pPr>
                      <a:r>
                        <a:rPr lang="en-US" sz="1800" b="0" dirty="0" smtClean="0"/>
                        <a:t>FPG</a:t>
                      </a:r>
                      <a:endParaRPr sz="1800" b="0" dirty="0"/>
                    </a:p>
                  </a:txBody>
                  <a:tcPr marL="91425" marR="91425" marT="91425" marB="91425">
                    <a:solidFill>
                      <a:schemeClr val="accent2">
                        <a:lumMod val="40000"/>
                        <a:lumOff val="60000"/>
                      </a:schemeClr>
                    </a:solidFill>
                  </a:tcPr>
                </a:tc>
                <a:tc>
                  <a:txBody>
                    <a:bodyPr/>
                    <a:lstStyle/>
                    <a:p>
                      <a:pPr marL="0" lvl="0" indent="0" algn="l" rtl="0">
                        <a:spcBef>
                          <a:spcPts val="0"/>
                        </a:spcBef>
                        <a:spcAft>
                          <a:spcPts val="0"/>
                        </a:spcAft>
                        <a:buNone/>
                      </a:pPr>
                      <a:r>
                        <a:rPr lang="en-US" sz="1800" b="0" dirty="0" smtClean="0"/>
                        <a:t>100-125 mg/dl</a:t>
                      </a:r>
                    </a:p>
                    <a:p>
                      <a:pPr marL="0" lvl="0" indent="0" algn="l" rtl="0">
                        <a:spcBef>
                          <a:spcPts val="0"/>
                        </a:spcBef>
                        <a:spcAft>
                          <a:spcPts val="0"/>
                        </a:spcAft>
                        <a:buNone/>
                      </a:pPr>
                      <a:r>
                        <a:rPr lang="en-US" sz="1800" b="0" dirty="0" smtClean="0"/>
                        <a:t>(5.6-6.9 </a:t>
                      </a:r>
                      <a:r>
                        <a:rPr lang="en-US" sz="1800" b="0" dirty="0" err="1" smtClean="0"/>
                        <a:t>mmol</a:t>
                      </a:r>
                      <a:r>
                        <a:rPr lang="en-US" sz="1800" b="0" dirty="0" smtClean="0"/>
                        <a:t>/L)</a:t>
                      </a:r>
                      <a:endParaRPr lang="en-US" sz="1800" b="0" dirty="0" smtClean="0"/>
                    </a:p>
                  </a:txBody>
                  <a:tcPr marL="91425" marR="91425" marT="91425" marB="91425">
                    <a:solidFill>
                      <a:schemeClr val="accent2">
                        <a:lumMod val="40000"/>
                        <a:lumOff val="60000"/>
                      </a:schemeClr>
                    </a:solidFill>
                  </a:tcPr>
                </a:tc>
              </a:tr>
              <a:tr h="381000">
                <a:tc>
                  <a:txBody>
                    <a:bodyPr/>
                    <a:lstStyle/>
                    <a:p>
                      <a:pPr marL="0" lvl="0" indent="0" algn="l" rtl="0">
                        <a:spcBef>
                          <a:spcPts val="0"/>
                        </a:spcBef>
                        <a:spcAft>
                          <a:spcPts val="0"/>
                        </a:spcAft>
                        <a:buNone/>
                      </a:pPr>
                      <a:r>
                        <a:rPr lang="en-US" sz="1800" b="0" dirty="0" smtClean="0"/>
                        <a:t>2-h</a:t>
                      </a:r>
                      <a:r>
                        <a:rPr lang="en-US" sz="1800" b="0" baseline="0" dirty="0" smtClean="0"/>
                        <a:t> OGTT</a:t>
                      </a:r>
                      <a:endParaRPr sz="1800" b="0" dirty="0"/>
                    </a:p>
                  </a:txBody>
                  <a:tcPr marL="91425" marR="91425" marT="91425" marB="91425">
                    <a:solidFill>
                      <a:schemeClr val="accent2">
                        <a:lumMod val="40000"/>
                        <a:lumOff val="60000"/>
                      </a:schemeClr>
                    </a:solidFill>
                  </a:tcPr>
                </a:tc>
                <a:tc>
                  <a:txBody>
                    <a:bodyPr/>
                    <a:lstStyle/>
                    <a:p>
                      <a:pPr marL="0" lvl="0" indent="0" algn="l" rtl="0">
                        <a:spcBef>
                          <a:spcPts val="0"/>
                        </a:spcBef>
                        <a:spcAft>
                          <a:spcPts val="0"/>
                        </a:spcAft>
                        <a:buNone/>
                      </a:pPr>
                      <a:r>
                        <a:rPr lang="en-US" sz="1800" b="0" dirty="0" smtClean="0"/>
                        <a:t>140-199 mg/dl</a:t>
                      </a:r>
                    </a:p>
                    <a:p>
                      <a:pPr marL="0" lvl="0" indent="0" algn="l" rtl="0">
                        <a:spcBef>
                          <a:spcPts val="0"/>
                        </a:spcBef>
                        <a:spcAft>
                          <a:spcPts val="0"/>
                        </a:spcAft>
                        <a:buNone/>
                      </a:pPr>
                      <a:r>
                        <a:rPr lang="en-US" sz="1800" b="0" dirty="0" smtClean="0"/>
                        <a:t>(7.8-11.0 </a:t>
                      </a:r>
                      <a:r>
                        <a:rPr lang="en-US" sz="1800" b="0" dirty="0" err="1" smtClean="0"/>
                        <a:t>mmol</a:t>
                      </a:r>
                      <a:r>
                        <a:rPr lang="en-US" sz="1800" b="0" dirty="0" smtClean="0"/>
                        <a:t>/L)</a:t>
                      </a:r>
                      <a:endParaRPr lang="en-US" sz="1800" b="0" dirty="0" smtClean="0"/>
                    </a:p>
                  </a:txBody>
                  <a:tcPr marL="91425" marR="91425" marT="91425" marB="91425">
                    <a:solidFill>
                      <a:schemeClr val="accent2">
                        <a:lumMod val="40000"/>
                        <a:lumOff val="60000"/>
                      </a:schemeClr>
                    </a:solidFill>
                  </a:tcPr>
                </a:tc>
              </a:tr>
              <a:tr h="381000">
                <a:tc>
                  <a:txBody>
                    <a:bodyPr/>
                    <a:lstStyle/>
                    <a:p>
                      <a:pPr marL="0" lvl="0" indent="0" algn="l" rtl="0">
                        <a:spcBef>
                          <a:spcPts val="0"/>
                        </a:spcBef>
                        <a:spcAft>
                          <a:spcPts val="0"/>
                        </a:spcAft>
                        <a:buNone/>
                      </a:pPr>
                      <a:r>
                        <a:rPr lang="en-US" sz="1800" b="0" dirty="0" smtClean="0"/>
                        <a:t> </a:t>
                      </a:r>
                      <a:r>
                        <a:rPr lang="en-US" sz="1800" b="0" dirty="0" smtClean="0"/>
                        <a:t>A1c</a:t>
                      </a:r>
                      <a:endParaRPr sz="1800" b="0" dirty="0"/>
                    </a:p>
                  </a:txBody>
                  <a:tcPr marL="91425" marR="91425" marT="91425" marB="91425">
                    <a:solidFill>
                      <a:schemeClr val="accent2">
                        <a:lumMod val="40000"/>
                        <a:lumOff val="60000"/>
                      </a:schemeClr>
                    </a:solidFill>
                  </a:tcPr>
                </a:tc>
                <a:tc>
                  <a:txBody>
                    <a:bodyPr/>
                    <a:lstStyle/>
                    <a:p>
                      <a:pPr marL="0" lvl="0" indent="0" algn="l" rtl="0">
                        <a:spcBef>
                          <a:spcPts val="0"/>
                        </a:spcBef>
                        <a:spcAft>
                          <a:spcPts val="0"/>
                        </a:spcAft>
                        <a:buNone/>
                      </a:pPr>
                      <a:r>
                        <a:rPr lang="en-US" sz="1800" b="0" dirty="0" smtClean="0"/>
                        <a:t>5.7%-6.4%</a:t>
                      </a:r>
                      <a:endParaRPr lang="en-US" sz="1800" b="0" dirty="0" smtClean="0"/>
                    </a:p>
                  </a:txBody>
                  <a:tcPr marL="91425" marR="91425" marT="91425" marB="91425">
                    <a:solidFill>
                      <a:schemeClr val="accent2">
                        <a:lumMod val="40000"/>
                        <a:lumOff val="60000"/>
                      </a:schemeClr>
                    </a:solidFill>
                  </a:tcPr>
                </a:tc>
              </a:tr>
            </a:tbl>
          </a:graphicData>
        </a:graphic>
      </p:graphicFrame>
      <p:sp>
        <p:nvSpPr>
          <p:cNvPr id="2" name="Title 1"/>
          <p:cNvSpPr>
            <a:spLocks noGrp="1"/>
          </p:cNvSpPr>
          <p:nvPr>
            <p:ph type="title"/>
          </p:nvPr>
        </p:nvSpPr>
        <p:spPr>
          <a:solidFill>
            <a:srgbClr val="C00000"/>
          </a:solidFill>
        </p:spPr>
        <p:txBody>
          <a:bodyPr/>
          <a:lstStyle/>
          <a:p>
            <a:r>
              <a:rPr lang="en-US" dirty="0">
                <a:solidFill>
                  <a:schemeClr val="bg1"/>
                </a:solidFill>
              </a:rPr>
              <a:t>Increased Risk for Diabetes (Prediabetes)</a:t>
            </a:r>
            <a:r>
              <a:rPr lang="en-US" dirty="0"/>
              <a:t/>
            </a:r>
            <a:br>
              <a:rPr lang="en-US" dirty="0"/>
            </a:br>
            <a:endParaRPr lang="en-US" dirty="0"/>
          </a:p>
        </p:txBody>
      </p:sp>
      <p:sp>
        <p:nvSpPr>
          <p:cNvPr id="3" name="Text Placeholder 2"/>
          <p:cNvSpPr>
            <a:spLocks noGrp="1"/>
          </p:cNvSpPr>
          <p:nvPr>
            <p:ph type="body" idx="1"/>
          </p:nvPr>
        </p:nvSpPr>
        <p:spPr/>
        <p:txBody>
          <a:bodyPr/>
          <a:lstStyle/>
          <a:p>
            <a:pPr marL="114300" indent="0">
              <a:buNone/>
            </a:pPr>
            <a:r>
              <a:rPr lang="en-US" dirty="0"/>
              <a:t>Prediabetes</a:t>
            </a: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2934</TotalTime>
  <Words>1061</Words>
  <Application>Microsoft Office PowerPoint</Application>
  <PresentationFormat>Widescreen</PresentationFormat>
  <Paragraphs>194</Paragraphs>
  <Slides>28</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Calibri</vt:lpstr>
      <vt:lpstr>Times New Roman</vt:lpstr>
      <vt:lpstr>Noto Sans Symbols</vt:lpstr>
      <vt:lpstr>Arial</vt:lpstr>
      <vt:lpstr>Office Theme</vt:lpstr>
      <vt:lpstr>Estimation of blood glucose</vt:lpstr>
      <vt:lpstr>Glucose homeostasis </vt:lpstr>
      <vt:lpstr>Glucose homeostasis </vt:lpstr>
      <vt:lpstr>Insulin actions</vt:lpstr>
      <vt:lpstr>Blood Glucose </vt:lpstr>
      <vt:lpstr>Diabetes Mellitus </vt:lpstr>
      <vt:lpstr>Abbreviations </vt:lpstr>
      <vt:lpstr>Diagnostic criteria  (ADA)</vt:lpstr>
      <vt:lpstr>Increased Risk for Diabetes (Prediabetes) </vt:lpstr>
      <vt:lpstr>PowerPoint Presentation</vt:lpstr>
      <vt:lpstr>Oral glucose tolerance test (OGTT)</vt:lpstr>
      <vt:lpstr>Gestational Diabetes </vt:lpstr>
      <vt:lpstr>PowerPoint Presentation</vt:lpstr>
      <vt:lpstr>Monitoring of DM</vt:lpstr>
      <vt:lpstr>Glycated hemoglobin (A1C) </vt:lpstr>
      <vt:lpstr>Glycated hemoglobin (A1C)</vt:lpstr>
      <vt:lpstr>PowerPoint Presentation</vt:lpstr>
      <vt:lpstr>PowerPoint Presentation</vt:lpstr>
      <vt:lpstr>Glycosuria</vt:lpstr>
      <vt:lpstr>Ketones in urine or blood: ketone bodies =  (acetone +acetoacetate and β-hydroxybutyrate) </vt:lpstr>
      <vt:lpstr>Diabetic ketoacidosis ( DKA)</vt:lpstr>
      <vt:lpstr>Hyperosmolar non-ketotic coma (HONK) </vt:lpstr>
      <vt:lpstr>DKA VS HONK</vt:lpstr>
      <vt:lpstr>Glucose estimation </vt:lpstr>
      <vt:lpstr>Glucose estimation</vt:lpstr>
      <vt:lpstr>Glucose estimation</vt:lpstr>
      <vt:lpstr>Glucose estimation</vt:lpstr>
      <vt:lpstr>References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Estimation of blood glucose</dc:title>
  <dc:creator>dhuha F. taaban</dc:creator>
  <cp:lastModifiedBy>dhuha F. taaban</cp:lastModifiedBy>
  <cp:revision>29</cp:revision>
  <dcterms:created xsi:type="dcterms:W3CDTF">2023-10-01T07:13:00Z</dcterms:created>
  <dcterms:modified xsi:type="dcterms:W3CDTF">2023-10-04T20:54:23Z</dcterms:modified>
</cp:coreProperties>
</file>